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1601" y="217169"/>
            <a:ext cx="174180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5D6CBD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9E9E9E"/>
                </a:solidFill>
                <a:latin typeface="Malgun Gothic"/>
                <a:cs typeface="Malgun Gothic"/>
              </a:defRPr>
            </a:lvl1pPr>
          </a:lstStyle>
          <a:p>
            <a:pPr marL="202565">
              <a:lnSpc>
                <a:spcPct val="100000"/>
              </a:lnSpc>
              <a:spcBef>
                <a:spcPts val="445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5D6CBD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9E9E9E"/>
                </a:solidFill>
                <a:latin typeface="Malgun Gothic"/>
                <a:cs typeface="Malgun Gothic"/>
              </a:defRPr>
            </a:lvl1pPr>
          </a:lstStyle>
          <a:p>
            <a:pPr marL="202565">
              <a:lnSpc>
                <a:spcPct val="100000"/>
              </a:lnSpc>
              <a:spcBef>
                <a:spcPts val="445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5D6CBD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93725" y="2562225"/>
            <a:ext cx="8197850" cy="621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767061" y="2885947"/>
            <a:ext cx="6149340" cy="5783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9E9E9E"/>
                </a:solidFill>
                <a:latin typeface="Malgun Gothic"/>
                <a:cs typeface="Malgun Gothic"/>
              </a:defRPr>
            </a:lvl1pPr>
          </a:lstStyle>
          <a:p>
            <a:pPr marL="202565">
              <a:lnSpc>
                <a:spcPct val="100000"/>
              </a:lnSpc>
              <a:spcBef>
                <a:spcPts val="445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5D6CBD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9E9E9E"/>
                </a:solidFill>
                <a:latin typeface="Malgun Gothic"/>
                <a:cs typeface="Malgun Gothic"/>
              </a:defRPr>
            </a:lvl1pPr>
          </a:lstStyle>
          <a:p>
            <a:pPr marL="202565">
              <a:lnSpc>
                <a:spcPct val="100000"/>
              </a:lnSpc>
              <a:spcBef>
                <a:spcPts val="445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9E9E9E"/>
                </a:solidFill>
                <a:latin typeface="Malgun Gothic"/>
                <a:cs typeface="Malgun Gothic"/>
              </a:defRPr>
            </a:lvl1pPr>
          </a:lstStyle>
          <a:p>
            <a:pPr marL="202565">
              <a:lnSpc>
                <a:spcPct val="100000"/>
              </a:lnSpc>
              <a:spcBef>
                <a:spcPts val="445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8701" y="191516"/>
            <a:ext cx="4361180" cy="8731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5D6CBD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67125" y="3438525"/>
            <a:ext cx="10979150" cy="445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7528412" y="9874890"/>
            <a:ext cx="417958" cy="438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9E9E9E"/>
                </a:solidFill>
                <a:latin typeface="Malgun Gothic"/>
                <a:cs typeface="Malgun Gothic"/>
              </a:defRPr>
            </a:lvl1pPr>
          </a:lstStyle>
          <a:p>
            <a:pPr marL="202565">
              <a:lnSpc>
                <a:spcPct val="100000"/>
              </a:lnSpc>
              <a:spcBef>
                <a:spcPts val="445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1.pn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1.png"/><Relationship Id="rId4" Type="http://schemas.openxmlformats.org/officeDocument/2006/relationships/image" Target="../media/image30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2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3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2.png"/><Relationship Id="rId4" Type="http://schemas.openxmlformats.org/officeDocument/2006/relationships/image" Target="../media/image47.jpg"/><Relationship Id="rId5" Type="http://schemas.openxmlformats.org/officeDocument/2006/relationships/image" Target="../media/image48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Relationship Id="rId3" Type="http://schemas.openxmlformats.org/officeDocument/2006/relationships/image" Target="../media/image50.jpg"/><Relationship Id="rId4" Type="http://schemas.openxmlformats.org/officeDocument/2006/relationships/image" Target="../media/image5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jpg"/><Relationship Id="rId4" Type="http://schemas.openxmlformats.org/officeDocument/2006/relationships/image" Target="../media/image5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Relationship Id="rId3" Type="http://schemas.openxmlformats.org/officeDocument/2006/relationships/image" Target="../media/image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g"/><Relationship Id="rId3" Type="http://schemas.openxmlformats.org/officeDocument/2006/relationships/image" Target="../media/image58.jpg"/><Relationship Id="rId4" Type="http://schemas.openxmlformats.org/officeDocument/2006/relationships/image" Target="../media/image59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g"/><Relationship Id="rId3" Type="http://schemas.openxmlformats.org/officeDocument/2006/relationships/image" Target="../media/image63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Relationship Id="rId3" Type="http://schemas.openxmlformats.org/officeDocument/2006/relationships/image" Target="../media/image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46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7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79.png"/><Relationship Id="rId4" Type="http://schemas.openxmlformats.org/officeDocument/2006/relationships/image" Target="../media/image80.jpg"/><Relationship Id="rId5" Type="http://schemas.openxmlformats.org/officeDocument/2006/relationships/image" Target="../media/image81.png"/><Relationship Id="rId6" Type="http://schemas.openxmlformats.org/officeDocument/2006/relationships/image" Target="../media/image82.jpg"/><Relationship Id="rId7" Type="http://schemas.openxmlformats.org/officeDocument/2006/relationships/image" Target="../media/image83.jpg"/><Relationship Id="rId8" Type="http://schemas.openxmlformats.org/officeDocument/2006/relationships/image" Target="../media/image84.png"/><Relationship Id="rId9" Type="http://schemas.openxmlformats.org/officeDocument/2006/relationships/image" Target="../media/image85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4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3" Type="http://schemas.openxmlformats.org/officeDocument/2006/relationships/image" Target="../media/image88.jpg"/><Relationship Id="rId4" Type="http://schemas.openxmlformats.org/officeDocument/2006/relationships/image" Target="../media/image89.jpg"/><Relationship Id="rId5" Type="http://schemas.openxmlformats.org/officeDocument/2006/relationships/image" Target="../media/image90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jpg"/><Relationship Id="rId3" Type="http://schemas.openxmlformats.org/officeDocument/2006/relationships/image" Target="../media/image92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3" Type="http://schemas.openxmlformats.org/officeDocument/2006/relationships/image" Target="../media/image94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jpg"/><Relationship Id="rId3" Type="http://schemas.openxmlformats.org/officeDocument/2006/relationships/image" Target="../media/image99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jpg"/><Relationship Id="rId3" Type="http://schemas.openxmlformats.org/officeDocument/2006/relationships/image" Target="../media/image105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g"/><Relationship Id="rId3" Type="http://schemas.openxmlformats.org/officeDocument/2006/relationships/image" Target="../media/image107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9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45100" y="-2"/>
            <a:ext cx="342900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342899" cy="10286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1211021"/>
            <a:ext cx="8568055" cy="276987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5244">
              <a:lnSpc>
                <a:spcPct val="100000"/>
              </a:lnSpc>
              <a:spcBef>
                <a:spcPts val="100"/>
              </a:spcBef>
            </a:pPr>
            <a:r>
              <a:rPr dirty="0" sz="9000" spc="-1230">
                <a:solidFill>
                  <a:srgbClr val="000000"/>
                </a:solidFill>
              </a:rPr>
              <a:t>미</a:t>
            </a:r>
            <a:r>
              <a:rPr dirty="0" sz="9000" spc="-700">
                <a:solidFill>
                  <a:srgbClr val="000000"/>
                </a:solidFill>
              </a:rPr>
              <a:t>국</a:t>
            </a:r>
            <a:r>
              <a:rPr dirty="0" sz="9000" spc="-2140">
                <a:solidFill>
                  <a:srgbClr val="000000"/>
                </a:solidFill>
              </a:rPr>
              <a:t> </a:t>
            </a:r>
            <a:r>
              <a:rPr dirty="0" sz="9000" spc="-1250">
                <a:solidFill>
                  <a:srgbClr val="000000"/>
                </a:solidFill>
              </a:rPr>
              <a:t>주</a:t>
            </a:r>
            <a:r>
              <a:rPr dirty="0" sz="9000" spc="-705">
                <a:solidFill>
                  <a:srgbClr val="000000"/>
                </a:solidFill>
              </a:rPr>
              <a:t>식</a:t>
            </a:r>
            <a:r>
              <a:rPr dirty="0" sz="9000" spc="-2125">
                <a:solidFill>
                  <a:srgbClr val="000000"/>
                </a:solidFill>
              </a:rPr>
              <a:t> </a:t>
            </a:r>
            <a:r>
              <a:rPr dirty="0" sz="9000" spc="-1250">
                <a:solidFill>
                  <a:srgbClr val="000000"/>
                </a:solidFill>
              </a:rPr>
              <a:t>정</a:t>
            </a:r>
            <a:r>
              <a:rPr dirty="0" sz="9000" spc="-700">
                <a:solidFill>
                  <a:srgbClr val="000000"/>
                </a:solidFill>
              </a:rPr>
              <a:t>보</a:t>
            </a:r>
            <a:r>
              <a:rPr dirty="0" sz="9000" spc="-2125">
                <a:solidFill>
                  <a:srgbClr val="000000"/>
                </a:solidFill>
              </a:rPr>
              <a:t> </a:t>
            </a:r>
            <a:r>
              <a:rPr dirty="0" sz="9000" spc="-1245">
                <a:solidFill>
                  <a:srgbClr val="000000"/>
                </a:solidFill>
              </a:rPr>
              <a:t>챗봇 </a:t>
            </a:r>
            <a:r>
              <a:rPr dirty="0" sz="9000" spc="-1250"/>
              <a:t>미</a:t>
            </a:r>
            <a:r>
              <a:rPr dirty="0" sz="9000" spc="-1265"/>
              <a:t>정</a:t>
            </a:r>
            <a:r>
              <a:rPr dirty="0" sz="9000" spc="-715"/>
              <a:t>이</a:t>
            </a:r>
            <a:endParaRPr sz="9000"/>
          </a:p>
        </p:txBody>
      </p:sp>
      <p:sp>
        <p:nvSpPr>
          <p:cNvPr id="5" name="object 5" descr=""/>
          <p:cNvSpPr txBox="1"/>
          <p:nvPr/>
        </p:nvSpPr>
        <p:spPr>
          <a:xfrm>
            <a:off x="1016000" y="8974632"/>
            <a:ext cx="1536065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100">
                <a:solidFill>
                  <a:srgbClr val="5D6CBD"/>
                </a:solidFill>
                <a:latin typeface="Malgun Gothic"/>
                <a:cs typeface="Malgun Gothic"/>
              </a:rPr>
              <a:t>1차</a:t>
            </a:r>
            <a:r>
              <a:rPr dirty="0" sz="2300" spc="-495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280">
                <a:solidFill>
                  <a:srgbClr val="5D6CBD"/>
                </a:solidFill>
                <a:latin typeface="Malgun Gothic"/>
                <a:cs typeface="Malgun Gothic"/>
              </a:rPr>
              <a:t>프로젝트</a:t>
            </a:r>
            <a:endParaRPr sz="2300">
              <a:latin typeface="Malgun Gothic"/>
              <a:cs typeface="Malgun Gothic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4747875" y="8974632"/>
            <a:ext cx="1828164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95">
                <a:solidFill>
                  <a:srgbClr val="5D6CBD"/>
                </a:solidFill>
                <a:latin typeface="Malgun Gothic"/>
                <a:cs typeface="Malgun Gothic"/>
              </a:rPr>
              <a:t>TEAM</a:t>
            </a:r>
            <a:r>
              <a:rPr dirty="0" sz="2300" spc="-500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280">
                <a:solidFill>
                  <a:srgbClr val="5D6CBD"/>
                </a:solidFill>
                <a:latin typeface="Malgun Gothic"/>
                <a:cs typeface="Malgun Gothic"/>
              </a:rPr>
              <a:t>남녀공학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"/>
            <a:ext cx="18288000" cy="10287000"/>
            <a:chOff x="0" y="-2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12250" y="1441449"/>
              <a:ext cx="25400" cy="82931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"/>
              <a:ext cx="18287999" cy="10286999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816354" y="1914525"/>
            <a:ext cx="53841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85" b="1">
                <a:solidFill>
                  <a:srgbClr val="313131"/>
                </a:solidFill>
                <a:latin typeface="Malgun Gothic"/>
                <a:cs typeface="Malgun Gothic"/>
              </a:rPr>
              <a:t>AI</a:t>
            </a:r>
            <a:r>
              <a:rPr dirty="0" sz="3000" spc="-365" b="1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000" spc="-240" b="1">
                <a:solidFill>
                  <a:srgbClr val="313131"/>
                </a:solidFill>
                <a:latin typeface="Malgun Gothic"/>
                <a:cs typeface="Malgun Gothic"/>
              </a:rPr>
              <a:t>챗봇</a:t>
            </a:r>
            <a:r>
              <a:rPr dirty="0" sz="3000" spc="-355" b="1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000" spc="-240" b="1">
                <a:solidFill>
                  <a:srgbClr val="313131"/>
                </a:solidFill>
                <a:latin typeface="Malgun Gothic"/>
                <a:cs typeface="Malgun Gothic"/>
              </a:rPr>
              <a:t>서비스</a:t>
            </a:r>
            <a:r>
              <a:rPr dirty="0" sz="3000" spc="-385" b="1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000" spc="-240" b="1">
                <a:solidFill>
                  <a:srgbClr val="313131"/>
                </a:solidFill>
                <a:latin typeface="Malgun Gothic"/>
                <a:cs typeface="Malgun Gothic"/>
              </a:rPr>
              <a:t>사용자</a:t>
            </a:r>
            <a:r>
              <a:rPr dirty="0" sz="3000" spc="-400" b="1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000" spc="-240" b="1">
                <a:solidFill>
                  <a:srgbClr val="313131"/>
                </a:solidFill>
                <a:latin typeface="Malgun Gothic"/>
                <a:cs typeface="Malgun Gothic"/>
              </a:rPr>
              <a:t>인지도</a:t>
            </a:r>
            <a:r>
              <a:rPr dirty="0" sz="3000" spc="-375" b="1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000" spc="-185" b="1">
                <a:solidFill>
                  <a:srgbClr val="313131"/>
                </a:solidFill>
                <a:latin typeface="Malgun Gothic"/>
                <a:cs typeface="Malgun Gothic"/>
              </a:rPr>
              <a:t>조사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507471" y="1914525"/>
            <a:ext cx="60121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1">
                <a:solidFill>
                  <a:srgbClr val="313131"/>
                </a:solidFill>
                <a:latin typeface="Malgun Gothic"/>
                <a:cs typeface="Malgun Gothic"/>
              </a:rPr>
              <a:t>2024</a:t>
            </a:r>
            <a:r>
              <a:rPr dirty="0" sz="3000" spc="-375" b="1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000" spc="-240" b="1">
                <a:solidFill>
                  <a:srgbClr val="313131"/>
                </a:solidFill>
                <a:latin typeface="Malgun Gothic"/>
                <a:cs typeface="Malgun Gothic"/>
              </a:rPr>
              <a:t>금융</a:t>
            </a:r>
            <a:r>
              <a:rPr dirty="0" sz="3000" spc="-340" b="1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000" spc="-240" b="1">
                <a:solidFill>
                  <a:srgbClr val="313131"/>
                </a:solidFill>
                <a:latin typeface="Malgun Gothic"/>
                <a:cs typeface="Malgun Gothic"/>
              </a:rPr>
              <a:t>앱</a:t>
            </a:r>
            <a:r>
              <a:rPr dirty="0" sz="3000" spc="-355" b="1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000" spc="-240" b="1">
                <a:solidFill>
                  <a:srgbClr val="313131"/>
                </a:solidFill>
                <a:latin typeface="Malgun Gothic"/>
                <a:cs typeface="Malgun Gothic"/>
              </a:rPr>
              <a:t>사용자</a:t>
            </a:r>
            <a:r>
              <a:rPr dirty="0" sz="3000" spc="-365" b="1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000" spc="-235" b="1">
                <a:solidFill>
                  <a:srgbClr val="313131"/>
                </a:solidFill>
                <a:latin typeface="Malgun Gothic"/>
                <a:cs typeface="Malgun Gothic"/>
              </a:rPr>
              <a:t>경험</a:t>
            </a:r>
            <a:r>
              <a:rPr dirty="0" sz="3000" spc="-350" b="1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000" spc="-245" b="1">
                <a:solidFill>
                  <a:srgbClr val="313131"/>
                </a:solidFill>
                <a:latin typeface="Malgun Gothic"/>
                <a:cs typeface="Malgun Gothic"/>
              </a:rPr>
              <a:t>리포트</a:t>
            </a:r>
            <a:r>
              <a:rPr dirty="0" sz="3000" spc="-350" b="1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000" spc="-150" b="1">
                <a:solidFill>
                  <a:srgbClr val="313131"/>
                </a:solidFill>
                <a:latin typeface="Malgun Gothic"/>
                <a:cs typeface="Malgun Gothic"/>
              </a:rPr>
              <a:t>분석</a:t>
            </a:r>
            <a:endParaRPr sz="3000">
              <a:latin typeface="Malgun Gothic"/>
              <a:cs typeface="Malgun Gothic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2654300"/>
            <a:ext cx="7353300" cy="308610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939800" y="5775705"/>
            <a:ext cx="3491229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30">
                <a:solidFill>
                  <a:srgbClr val="C2C2C2"/>
                </a:solidFill>
                <a:latin typeface="Malgun Gothic"/>
                <a:cs typeface="Malgun Gothic"/>
              </a:rPr>
              <a:t>정보통신연구원</a:t>
            </a:r>
            <a:r>
              <a:rPr dirty="0" sz="1500" spc="-18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500" spc="-20">
                <a:solidFill>
                  <a:srgbClr val="C2C2C2"/>
                </a:solidFill>
                <a:latin typeface="Malgun Gothic"/>
                <a:cs typeface="Malgun Gothic"/>
              </a:rPr>
              <a:t>-</a:t>
            </a:r>
            <a:r>
              <a:rPr dirty="0" sz="1500" spc="-19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500" spc="-85">
                <a:solidFill>
                  <a:srgbClr val="C2C2C2"/>
                </a:solidFill>
                <a:latin typeface="Malgun Gothic"/>
                <a:cs typeface="Malgun Gothic"/>
              </a:rPr>
              <a:t>AI</a:t>
            </a:r>
            <a:r>
              <a:rPr dirty="0" sz="1500" spc="-175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500" spc="-120">
                <a:solidFill>
                  <a:srgbClr val="C2C2C2"/>
                </a:solidFill>
                <a:latin typeface="Malgun Gothic"/>
                <a:cs typeface="Malgun Gothic"/>
              </a:rPr>
              <a:t>챗봇</a:t>
            </a:r>
            <a:r>
              <a:rPr dirty="0" sz="1500" spc="-18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500" spc="-120">
                <a:solidFill>
                  <a:srgbClr val="C2C2C2"/>
                </a:solidFill>
                <a:latin typeface="Malgun Gothic"/>
                <a:cs typeface="Malgun Gothic"/>
              </a:rPr>
              <a:t>인지도</a:t>
            </a:r>
            <a:r>
              <a:rPr dirty="0" sz="1500" spc="-19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500" spc="-120">
                <a:solidFill>
                  <a:srgbClr val="C2C2C2"/>
                </a:solidFill>
                <a:latin typeface="Malgun Gothic"/>
                <a:cs typeface="Malgun Gothic"/>
              </a:rPr>
              <a:t>및</a:t>
            </a:r>
            <a:r>
              <a:rPr dirty="0" sz="1500" spc="-19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500" spc="-105">
                <a:solidFill>
                  <a:srgbClr val="C2C2C2"/>
                </a:solidFill>
                <a:latin typeface="Malgun Gothic"/>
                <a:cs typeface="Malgun Gothic"/>
              </a:rPr>
              <a:t>이용행태</a:t>
            </a:r>
            <a:endParaRPr sz="1500">
              <a:latin typeface="Malgun Gothic"/>
              <a:cs typeface="Malgun Gothic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90100" y="2654300"/>
            <a:ext cx="7645400" cy="308610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678161" y="5775705"/>
            <a:ext cx="404177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30">
                <a:solidFill>
                  <a:srgbClr val="C2C2C2"/>
                </a:solidFill>
                <a:latin typeface="Malgun Gothic"/>
                <a:cs typeface="Malgun Gothic"/>
              </a:rPr>
              <a:t>오픈서베이</a:t>
            </a:r>
            <a:r>
              <a:rPr dirty="0" sz="1500" spc="-16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500" spc="-20">
                <a:solidFill>
                  <a:srgbClr val="C2C2C2"/>
                </a:solidFill>
                <a:latin typeface="Malgun Gothic"/>
                <a:cs typeface="Malgun Gothic"/>
              </a:rPr>
              <a:t>-</a:t>
            </a:r>
            <a:r>
              <a:rPr dirty="0" sz="1500" spc="-17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500">
                <a:solidFill>
                  <a:srgbClr val="C2C2C2"/>
                </a:solidFill>
                <a:latin typeface="Malgun Gothic"/>
                <a:cs typeface="Malgun Gothic"/>
              </a:rPr>
              <a:t>2024</a:t>
            </a:r>
            <a:r>
              <a:rPr dirty="0" sz="1500" spc="-14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500" spc="-120">
                <a:solidFill>
                  <a:srgbClr val="C2C2C2"/>
                </a:solidFill>
                <a:latin typeface="Malgun Gothic"/>
                <a:cs typeface="Malgun Gothic"/>
              </a:rPr>
              <a:t>금융</a:t>
            </a:r>
            <a:r>
              <a:rPr dirty="0" sz="1500" spc="-185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500" spc="-120">
                <a:solidFill>
                  <a:srgbClr val="C2C2C2"/>
                </a:solidFill>
                <a:latin typeface="Malgun Gothic"/>
                <a:cs typeface="Malgun Gothic"/>
              </a:rPr>
              <a:t>앱</a:t>
            </a:r>
            <a:r>
              <a:rPr dirty="0" sz="1500" spc="-17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500" spc="-120">
                <a:solidFill>
                  <a:srgbClr val="C2C2C2"/>
                </a:solidFill>
                <a:latin typeface="Malgun Gothic"/>
                <a:cs typeface="Malgun Gothic"/>
              </a:rPr>
              <a:t>사용자</a:t>
            </a:r>
            <a:r>
              <a:rPr dirty="0" sz="1500" spc="-155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500" spc="-120">
                <a:solidFill>
                  <a:srgbClr val="C2C2C2"/>
                </a:solidFill>
                <a:latin typeface="Malgun Gothic"/>
                <a:cs typeface="Malgun Gothic"/>
              </a:rPr>
              <a:t>경험</a:t>
            </a:r>
            <a:r>
              <a:rPr dirty="0" sz="1500" spc="-17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500" spc="-120">
                <a:solidFill>
                  <a:srgbClr val="C2C2C2"/>
                </a:solidFill>
                <a:latin typeface="Malgun Gothic"/>
                <a:cs typeface="Malgun Gothic"/>
              </a:rPr>
              <a:t>리포트</a:t>
            </a:r>
            <a:r>
              <a:rPr dirty="0" sz="1500" spc="-185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500" spc="-65">
                <a:solidFill>
                  <a:srgbClr val="C2C2C2"/>
                </a:solidFill>
                <a:latin typeface="Malgun Gothic"/>
                <a:cs typeface="Malgun Gothic"/>
              </a:rPr>
              <a:t>분석</a:t>
            </a:r>
            <a:endParaRPr sz="1500">
              <a:latin typeface="Malgun Gothic"/>
              <a:cs typeface="Malgun Gothic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719" y="7799831"/>
            <a:ext cx="671321" cy="639318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713992" y="6411848"/>
            <a:ext cx="5829300" cy="2295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24200"/>
              </a:lnSpc>
              <a:spcBef>
                <a:spcPts val="100"/>
              </a:spcBef>
            </a:pPr>
            <a:r>
              <a:rPr dirty="0" sz="2400" spc="-95">
                <a:latin typeface="Malgun Gothic"/>
                <a:cs typeface="Malgun Gothic"/>
              </a:rPr>
              <a:t>AI</a:t>
            </a:r>
            <a:r>
              <a:rPr dirty="0" sz="2400" spc="-285">
                <a:latin typeface="Malgun Gothic"/>
                <a:cs typeface="Malgun Gothic"/>
              </a:rPr>
              <a:t> </a:t>
            </a:r>
            <a:r>
              <a:rPr dirty="0" sz="2400" spc="-204">
                <a:latin typeface="Malgun Gothic"/>
                <a:cs typeface="Malgun Gothic"/>
              </a:rPr>
              <a:t>챗봇에</a:t>
            </a:r>
            <a:r>
              <a:rPr dirty="0" sz="2400" spc="-305">
                <a:latin typeface="Malgun Gothic"/>
                <a:cs typeface="Malgun Gothic"/>
              </a:rPr>
              <a:t> </a:t>
            </a:r>
            <a:r>
              <a:rPr dirty="0" sz="2400" spc="-195">
                <a:latin typeface="Malgun Gothic"/>
                <a:cs typeface="Malgun Gothic"/>
              </a:rPr>
              <a:t>대한</a:t>
            </a:r>
            <a:r>
              <a:rPr dirty="0" sz="2400" spc="-280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인지도는</a:t>
            </a:r>
            <a:r>
              <a:rPr dirty="0" sz="2400" spc="-275">
                <a:latin typeface="Malgun Gothic"/>
                <a:cs typeface="Malgun Gothic"/>
              </a:rPr>
              <a:t> </a:t>
            </a:r>
            <a:r>
              <a:rPr dirty="0" sz="2400" spc="-120">
                <a:latin typeface="Malgun Gothic"/>
                <a:cs typeface="Malgun Gothic"/>
              </a:rPr>
              <a:t>"아는</a:t>
            </a:r>
            <a:r>
              <a:rPr dirty="0" sz="2400" spc="-280">
                <a:latin typeface="Malgun Gothic"/>
                <a:cs typeface="Malgun Gothic"/>
              </a:rPr>
              <a:t> </a:t>
            </a:r>
            <a:r>
              <a:rPr dirty="0" sz="2400" spc="-140">
                <a:latin typeface="Malgun Gothic"/>
                <a:cs typeface="Malgun Gothic"/>
              </a:rPr>
              <a:t>편이다"</a:t>
            </a:r>
            <a:r>
              <a:rPr dirty="0" sz="2400" spc="-290">
                <a:latin typeface="Malgun Gothic"/>
                <a:cs typeface="Malgun Gothic"/>
              </a:rPr>
              <a:t> </a:t>
            </a:r>
            <a:r>
              <a:rPr dirty="0" sz="2400" spc="50">
                <a:latin typeface="Malgun Gothic"/>
                <a:cs typeface="Malgun Gothic"/>
              </a:rPr>
              <a:t>42.1%, </a:t>
            </a:r>
            <a:r>
              <a:rPr dirty="0" sz="2400" spc="-140">
                <a:latin typeface="Malgun Gothic"/>
                <a:cs typeface="Malgun Gothic"/>
              </a:rPr>
              <a:t>"들어본</a:t>
            </a:r>
            <a:r>
              <a:rPr dirty="0" sz="2400" spc="-229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적은</a:t>
            </a:r>
            <a:r>
              <a:rPr dirty="0" sz="2400" spc="-240">
                <a:latin typeface="Malgun Gothic"/>
                <a:cs typeface="Malgun Gothic"/>
              </a:rPr>
              <a:t> </a:t>
            </a:r>
            <a:r>
              <a:rPr dirty="0" sz="2400" spc="-140">
                <a:latin typeface="Malgun Gothic"/>
                <a:cs typeface="Malgun Gothic"/>
              </a:rPr>
              <a:t>있다"가</a:t>
            </a:r>
            <a:r>
              <a:rPr dirty="0" sz="2400" spc="-240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40.9%로</a:t>
            </a:r>
            <a:r>
              <a:rPr dirty="0" sz="2400" spc="-270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높게</a:t>
            </a:r>
            <a:r>
              <a:rPr dirty="0" sz="2400" spc="-240">
                <a:latin typeface="Malgun Gothic"/>
                <a:cs typeface="Malgun Gothic"/>
              </a:rPr>
              <a:t> </a:t>
            </a:r>
            <a:r>
              <a:rPr dirty="0" sz="2400" spc="-25">
                <a:latin typeface="Malgun Gothic"/>
                <a:cs typeface="Malgun Gothic"/>
              </a:rPr>
              <a:t>나타남</a:t>
            </a:r>
            <a:endParaRPr sz="2400">
              <a:latin typeface="Malgun Gothic"/>
              <a:cs typeface="Malgun Gothic"/>
            </a:endParaRPr>
          </a:p>
          <a:p>
            <a:pPr algn="ctr" marL="373380">
              <a:lnSpc>
                <a:spcPct val="100000"/>
              </a:lnSpc>
              <a:spcBef>
                <a:spcPts val="4260"/>
              </a:spcBef>
            </a:pPr>
            <a:r>
              <a:rPr dirty="0" sz="2400" spc="-200">
                <a:latin typeface="Malgun Gothic"/>
                <a:cs typeface="Malgun Gothic"/>
              </a:rPr>
              <a:t>대부분의</a:t>
            </a:r>
            <a:r>
              <a:rPr dirty="0" sz="2400" spc="-280">
                <a:latin typeface="Malgun Gothic"/>
                <a:cs typeface="Malgun Gothic"/>
              </a:rPr>
              <a:t> </a:t>
            </a:r>
            <a:r>
              <a:rPr dirty="0" sz="2400" spc="-195">
                <a:latin typeface="Malgun Gothic"/>
                <a:cs typeface="Malgun Gothic"/>
              </a:rPr>
              <a:t>사용자가</a:t>
            </a:r>
            <a:r>
              <a:rPr dirty="0" sz="2400" spc="-290">
                <a:latin typeface="Malgun Gothic"/>
                <a:cs typeface="Malgun Gothic"/>
              </a:rPr>
              <a:t> </a:t>
            </a:r>
            <a:r>
              <a:rPr dirty="0" sz="2400" spc="-100">
                <a:latin typeface="Malgun Gothic"/>
                <a:cs typeface="Malgun Gothic"/>
              </a:rPr>
              <a:t>AI</a:t>
            </a:r>
            <a:r>
              <a:rPr dirty="0" sz="2400" spc="-275">
                <a:latin typeface="Malgun Gothic"/>
                <a:cs typeface="Malgun Gothic"/>
              </a:rPr>
              <a:t> </a:t>
            </a:r>
            <a:r>
              <a:rPr dirty="0" sz="2400" spc="-204">
                <a:latin typeface="Malgun Gothic"/>
                <a:cs typeface="Malgun Gothic"/>
              </a:rPr>
              <a:t>챗봇을</a:t>
            </a:r>
            <a:r>
              <a:rPr dirty="0" sz="2400" spc="-285">
                <a:latin typeface="Malgun Gothic"/>
                <a:cs typeface="Malgun Gothic"/>
              </a:rPr>
              <a:t> </a:t>
            </a:r>
            <a:r>
              <a:rPr dirty="0" sz="2400" spc="-195">
                <a:latin typeface="Malgun Gothic"/>
                <a:cs typeface="Malgun Gothic"/>
              </a:rPr>
              <a:t>인지하고</a:t>
            </a:r>
            <a:r>
              <a:rPr dirty="0" sz="2400" spc="-290">
                <a:latin typeface="Malgun Gothic"/>
                <a:cs typeface="Malgun Gothic"/>
              </a:rPr>
              <a:t> </a:t>
            </a:r>
            <a:r>
              <a:rPr dirty="0" sz="2400" spc="-25">
                <a:latin typeface="Malgun Gothic"/>
                <a:cs typeface="Malgun Gothic"/>
              </a:rPr>
              <a:t>있어</a:t>
            </a:r>
            <a:endParaRPr sz="2400">
              <a:latin typeface="Malgun Gothic"/>
              <a:cs typeface="Malgun Gothic"/>
            </a:endParaRPr>
          </a:p>
          <a:p>
            <a:pPr algn="ctr" marL="1905">
              <a:lnSpc>
                <a:spcPct val="100000"/>
              </a:lnSpc>
              <a:spcBef>
                <a:spcPts val="695"/>
              </a:spcBef>
            </a:pPr>
            <a:r>
              <a:rPr dirty="0" sz="2400" spc="-195" b="1">
                <a:latin typeface="Malgun Gothic"/>
                <a:cs typeface="Malgun Gothic"/>
              </a:rPr>
              <a:t>서비스</a:t>
            </a:r>
            <a:r>
              <a:rPr dirty="0" sz="2400" spc="-280" b="1">
                <a:latin typeface="Malgun Gothic"/>
                <a:cs typeface="Malgun Gothic"/>
              </a:rPr>
              <a:t> </a:t>
            </a:r>
            <a:r>
              <a:rPr dirty="0" sz="2400" spc="-200" b="1">
                <a:latin typeface="Malgun Gothic"/>
                <a:cs typeface="Malgun Gothic"/>
              </a:rPr>
              <a:t>확산</a:t>
            </a:r>
            <a:r>
              <a:rPr dirty="0" sz="2400" spc="-254" b="1">
                <a:latin typeface="Malgun Gothic"/>
                <a:cs typeface="Malgun Gothic"/>
              </a:rPr>
              <a:t> </a:t>
            </a:r>
            <a:r>
              <a:rPr dirty="0" sz="2400" spc="-200" b="1">
                <a:latin typeface="Malgun Gothic"/>
                <a:cs typeface="Malgun Gothic"/>
              </a:rPr>
              <a:t>가능성이</a:t>
            </a:r>
            <a:r>
              <a:rPr dirty="0" sz="2400" spc="-260" b="1">
                <a:latin typeface="Malgun Gothic"/>
                <a:cs typeface="Malgun Gothic"/>
              </a:rPr>
              <a:t> </a:t>
            </a:r>
            <a:r>
              <a:rPr dirty="0" sz="2400" spc="-25" b="1">
                <a:latin typeface="Malgun Gothic"/>
                <a:cs typeface="Malgun Gothic"/>
              </a:rPr>
              <a:t>높음</a:t>
            </a:r>
            <a:endParaRPr sz="2400">
              <a:latin typeface="Malgun Gothic"/>
              <a:cs typeface="Malgun Gothic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30483" y="7799831"/>
            <a:ext cx="671322" cy="639318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0306557" y="6411848"/>
            <a:ext cx="6424295" cy="2295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24200"/>
              </a:lnSpc>
              <a:spcBef>
                <a:spcPts val="100"/>
              </a:spcBef>
            </a:pPr>
            <a:r>
              <a:rPr dirty="0" sz="2400" spc="-85">
                <a:latin typeface="Malgun Gothic"/>
                <a:cs typeface="Malgun Gothic"/>
              </a:rPr>
              <a:t>UX</a:t>
            </a:r>
            <a:r>
              <a:rPr dirty="0" sz="2400" spc="-26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Score</a:t>
            </a:r>
            <a:r>
              <a:rPr dirty="0" sz="2400" spc="-260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및</a:t>
            </a:r>
            <a:r>
              <a:rPr dirty="0" sz="2400" spc="-280">
                <a:latin typeface="Malgun Gothic"/>
                <a:cs typeface="Malgun Gothic"/>
              </a:rPr>
              <a:t> </a:t>
            </a:r>
            <a:r>
              <a:rPr dirty="0" sz="2400" spc="-50">
                <a:latin typeface="Malgun Gothic"/>
                <a:cs typeface="Malgun Gothic"/>
              </a:rPr>
              <a:t>Offering</a:t>
            </a:r>
            <a:r>
              <a:rPr dirty="0" sz="2400" spc="-28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Score</a:t>
            </a:r>
            <a:r>
              <a:rPr dirty="0" sz="2400" spc="-254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모두에서</a:t>
            </a:r>
            <a:r>
              <a:rPr dirty="0" sz="2400" spc="-290">
                <a:latin typeface="Malgun Gothic"/>
                <a:cs typeface="Malgun Gothic"/>
              </a:rPr>
              <a:t> </a:t>
            </a:r>
            <a:r>
              <a:rPr dirty="0" sz="2400" spc="-120">
                <a:latin typeface="Malgun Gothic"/>
                <a:cs typeface="Malgun Gothic"/>
              </a:rPr>
              <a:t>'토스증권'이 </a:t>
            </a:r>
            <a:r>
              <a:rPr dirty="0" sz="2400" spc="-195">
                <a:latin typeface="Malgun Gothic"/>
                <a:cs typeface="Malgun Gothic"/>
              </a:rPr>
              <a:t>다른</a:t>
            </a:r>
            <a:r>
              <a:rPr dirty="0" sz="2400" spc="-280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서비스보다</a:t>
            </a:r>
            <a:r>
              <a:rPr dirty="0" sz="2400" spc="-275">
                <a:latin typeface="Malgun Gothic"/>
                <a:cs typeface="Malgun Gothic"/>
              </a:rPr>
              <a:t> </a:t>
            </a:r>
            <a:r>
              <a:rPr dirty="0" sz="2400" spc="-25">
                <a:latin typeface="Malgun Gothic"/>
                <a:cs typeface="Malgun Gothic"/>
              </a:rPr>
              <a:t>우세</a:t>
            </a:r>
            <a:endParaRPr sz="2400">
              <a:latin typeface="Malgun Gothic"/>
              <a:cs typeface="Malgun Gothic"/>
            </a:endParaRPr>
          </a:p>
          <a:p>
            <a:pPr algn="ctr" marL="375285">
              <a:lnSpc>
                <a:spcPct val="100000"/>
              </a:lnSpc>
              <a:spcBef>
                <a:spcPts val="4260"/>
              </a:spcBef>
            </a:pPr>
            <a:r>
              <a:rPr dirty="0" sz="2400" spc="-200">
                <a:latin typeface="Malgun Gothic"/>
                <a:cs typeface="Malgun Gothic"/>
              </a:rPr>
              <a:t>사용자</a:t>
            </a:r>
            <a:r>
              <a:rPr dirty="0" sz="2400" spc="-285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경험과</a:t>
            </a:r>
            <a:r>
              <a:rPr dirty="0" sz="2400" spc="-275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부가</a:t>
            </a:r>
            <a:r>
              <a:rPr dirty="0" sz="2400" spc="-285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정보</a:t>
            </a:r>
            <a:r>
              <a:rPr dirty="0" sz="2400" spc="-275">
                <a:latin typeface="Malgun Gothic"/>
                <a:cs typeface="Malgun Gothic"/>
              </a:rPr>
              <a:t> </a:t>
            </a:r>
            <a:r>
              <a:rPr dirty="0" sz="2400" spc="-195">
                <a:latin typeface="Malgun Gothic"/>
                <a:cs typeface="Malgun Gothic"/>
              </a:rPr>
              <a:t>제공</a:t>
            </a:r>
            <a:r>
              <a:rPr dirty="0" sz="2400" spc="-295">
                <a:latin typeface="Malgun Gothic"/>
                <a:cs typeface="Malgun Gothic"/>
              </a:rPr>
              <a:t> </a:t>
            </a:r>
            <a:r>
              <a:rPr dirty="0" sz="2400" spc="-20">
                <a:latin typeface="Malgun Gothic"/>
                <a:cs typeface="Malgun Gothic"/>
              </a:rPr>
              <a:t>측면에서</a:t>
            </a:r>
            <a:endParaRPr sz="2400">
              <a:latin typeface="Malgun Gothic"/>
              <a:cs typeface="Malgun Gothic"/>
            </a:endParaRPr>
          </a:p>
          <a:p>
            <a:pPr algn="ctr" marL="3175">
              <a:lnSpc>
                <a:spcPct val="100000"/>
              </a:lnSpc>
              <a:spcBef>
                <a:spcPts val="695"/>
              </a:spcBef>
            </a:pPr>
            <a:r>
              <a:rPr dirty="0" sz="2400" spc="-200" b="1">
                <a:latin typeface="Malgun Gothic"/>
                <a:cs typeface="Malgun Gothic"/>
              </a:rPr>
              <a:t>차별화된</a:t>
            </a:r>
            <a:r>
              <a:rPr dirty="0" sz="2400" spc="-260" b="1">
                <a:latin typeface="Malgun Gothic"/>
                <a:cs typeface="Malgun Gothic"/>
              </a:rPr>
              <a:t> </a:t>
            </a:r>
            <a:r>
              <a:rPr dirty="0" sz="2400" spc="-200" b="1">
                <a:latin typeface="Malgun Gothic"/>
                <a:cs typeface="Malgun Gothic"/>
              </a:rPr>
              <a:t>기능</a:t>
            </a:r>
            <a:r>
              <a:rPr dirty="0" sz="2400" spc="-260" b="1">
                <a:latin typeface="Malgun Gothic"/>
                <a:cs typeface="Malgun Gothic"/>
              </a:rPr>
              <a:t> </a:t>
            </a:r>
            <a:r>
              <a:rPr dirty="0" sz="2400" spc="-25" b="1">
                <a:latin typeface="Malgun Gothic"/>
                <a:cs typeface="Malgun Gothic"/>
              </a:rPr>
              <a:t>필요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202565">
              <a:lnSpc>
                <a:spcPct val="100000"/>
              </a:lnSpc>
              <a:spcBef>
                <a:spcPts val="445"/>
              </a:spcBef>
            </a:pPr>
            <a:r>
              <a:rPr dirty="0" spc="20"/>
              <a:t>9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pc="-345"/>
              <a:t>유저</a:t>
            </a:r>
            <a:r>
              <a:rPr dirty="0" spc="-765"/>
              <a:t> </a:t>
            </a:r>
            <a:r>
              <a:rPr dirty="0" spc="-459"/>
              <a:t>리서치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16257269" y="273811"/>
            <a:ext cx="110490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40">
                <a:solidFill>
                  <a:srgbClr val="5D6CBD"/>
                </a:solidFill>
                <a:latin typeface="Malgun Gothic"/>
                <a:cs typeface="Malgun Gothic"/>
              </a:rPr>
              <a:t>사전</a:t>
            </a:r>
            <a:r>
              <a:rPr dirty="0" sz="2300" spc="-500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05">
                <a:solidFill>
                  <a:srgbClr val="5D6CBD"/>
                </a:solidFill>
                <a:latin typeface="Malgun Gothic"/>
                <a:cs typeface="Malgun Gothic"/>
              </a:rPr>
              <a:t>조사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"/>
            <a:ext cx="18288000" cy="10287000"/>
            <a:chOff x="0" y="-2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3599" y="2120899"/>
              <a:ext cx="7886700" cy="57404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"/>
              <a:ext cx="18287999" cy="10286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9600" y="2120899"/>
              <a:ext cx="7962900" cy="574040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916548" y="1174750"/>
            <a:ext cx="644398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60" b="1">
                <a:latin typeface="Malgun Gothic"/>
                <a:cs typeface="Malgun Gothic"/>
              </a:rPr>
              <a:t>지속적으로</a:t>
            </a:r>
            <a:r>
              <a:rPr dirty="0" sz="4000" spc="-515" b="1">
                <a:latin typeface="Malgun Gothic"/>
                <a:cs typeface="Malgun Gothic"/>
              </a:rPr>
              <a:t> </a:t>
            </a:r>
            <a:r>
              <a:rPr dirty="0" sz="4000" spc="-360" b="1">
                <a:latin typeface="Malgun Gothic"/>
                <a:cs typeface="Malgun Gothic"/>
              </a:rPr>
              <a:t>성장하는</a:t>
            </a:r>
            <a:r>
              <a:rPr dirty="0" sz="4000" spc="-500" b="1">
                <a:latin typeface="Malgun Gothic"/>
                <a:cs typeface="Malgun Gothic"/>
              </a:rPr>
              <a:t> </a:t>
            </a:r>
            <a:r>
              <a:rPr dirty="0" sz="4000" spc="-365" b="1">
                <a:latin typeface="Malgun Gothic"/>
                <a:cs typeface="Malgun Gothic"/>
              </a:rPr>
              <a:t>챗봇</a:t>
            </a:r>
            <a:r>
              <a:rPr dirty="0" sz="4000" spc="-480" b="1">
                <a:latin typeface="Malgun Gothic"/>
                <a:cs typeface="Malgun Gothic"/>
              </a:rPr>
              <a:t> </a:t>
            </a:r>
            <a:r>
              <a:rPr dirty="0" sz="4000" spc="-380" b="1">
                <a:latin typeface="Malgun Gothic"/>
                <a:cs typeface="Malgun Gothic"/>
              </a:rPr>
              <a:t>시장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pc="-340"/>
              <a:t>마켓</a:t>
            </a:r>
            <a:r>
              <a:rPr dirty="0" spc="-780"/>
              <a:t> </a:t>
            </a:r>
            <a:r>
              <a:rPr dirty="0" spc="-240"/>
              <a:t>및</a:t>
            </a:r>
            <a:r>
              <a:rPr dirty="0" spc="-775"/>
              <a:t> </a:t>
            </a:r>
            <a:r>
              <a:rPr dirty="0" spc="-370"/>
              <a:t>서비스리서치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24755" y="8415528"/>
            <a:ext cx="640841" cy="61341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51103" y="7870063"/>
            <a:ext cx="7051040" cy="152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50">
                <a:solidFill>
                  <a:srgbClr val="C2C2C2"/>
                </a:solidFill>
                <a:latin typeface="Malgun Gothic"/>
                <a:cs typeface="Malgun Gothic"/>
              </a:rPr>
              <a:t>프레시던스</a:t>
            </a:r>
            <a:r>
              <a:rPr dirty="0" sz="1700" spc="-19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700" spc="-150">
                <a:solidFill>
                  <a:srgbClr val="C2C2C2"/>
                </a:solidFill>
                <a:latin typeface="Malgun Gothic"/>
                <a:cs typeface="Malgun Gothic"/>
              </a:rPr>
              <a:t>리서치</a:t>
            </a:r>
            <a:r>
              <a:rPr dirty="0" sz="1700" spc="-175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700" spc="-20">
                <a:solidFill>
                  <a:srgbClr val="C2C2C2"/>
                </a:solidFill>
                <a:latin typeface="Courier New"/>
                <a:cs typeface="Courier New"/>
              </a:rPr>
              <a:t>–</a:t>
            </a:r>
            <a:r>
              <a:rPr dirty="0" sz="1700" spc="-595">
                <a:solidFill>
                  <a:srgbClr val="C2C2C2"/>
                </a:solidFill>
                <a:latin typeface="Courier New"/>
                <a:cs typeface="Courier New"/>
              </a:rPr>
              <a:t> </a:t>
            </a:r>
            <a:r>
              <a:rPr dirty="0" sz="1700" spc="-70">
                <a:solidFill>
                  <a:srgbClr val="C2C2C2"/>
                </a:solidFill>
                <a:latin typeface="Malgun Gothic"/>
                <a:cs typeface="Malgun Gothic"/>
              </a:rPr>
              <a:t>CHAT</a:t>
            </a:r>
            <a:r>
              <a:rPr dirty="0" sz="1700" spc="-185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700">
                <a:solidFill>
                  <a:srgbClr val="C2C2C2"/>
                </a:solidFill>
                <a:latin typeface="Malgun Gothic"/>
                <a:cs typeface="Malgun Gothic"/>
              </a:rPr>
              <a:t>BOT</a:t>
            </a:r>
            <a:r>
              <a:rPr dirty="0" sz="1700" spc="-20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700" spc="-55">
                <a:solidFill>
                  <a:srgbClr val="C2C2C2"/>
                </a:solidFill>
                <a:latin typeface="Malgun Gothic"/>
                <a:cs typeface="Malgun Gothic"/>
              </a:rPr>
              <a:t>MARKET</a:t>
            </a:r>
            <a:r>
              <a:rPr dirty="0" sz="1700" spc="-20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700" spc="-10">
                <a:solidFill>
                  <a:srgbClr val="C2C2C2"/>
                </a:solidFill>
                <a:latin typeface="Malgun Gothic"/>
                <a:cs typeface="Malgun Gothic"/>
              </a:rPr>
              <a:t>SIZE,</a:t>
            </a:r>
            <a:r>
              <a:rPr dirty="0" sz="1700" spc="-204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700">
                <a:solidFill>
                  <a:srgbClr val="C2C2C2"/>
                </a:solidFill>
                <a:latin typeface="Malgun Gothic"/>
                <a:cs typeface="Malgun Gothic"/>
              </a:rPr>
              <a:t>2023</a:t>
            </a:r>
            <a:r>
              <a:rPr dirty="0" sz="1700" spc="-17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700" spc="-50">
                <a:solidFill>
                  <a:srgbClr val="C2C2C2"/>
                </a:solidFill>
                <a:latin typeface="Malgun Gothic"/>
                <a:cs typeface="Malgun Gothic"/>
              </a:rPr>
              <a:t>TO</a:t>
            </a:r>
            <a:r>
              <a:rPr dirty="0" sz="1700" spc="-19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700" spc="-20">
                <a:solidFill>
                  <a:srgbClr val="C2C2C2"/>
                </a:solidFill>
                <a:latin typeface="Malgun Gothic"/>
                <a:cs typeface="Malgun Gothic"/>
              </a:rPr>
              <a:t>2O32</a:t>
            </a:r>
            <a:endParaRPr sz="1700">
              <a:latin typeface="Malgun Gothic"/>
              <a:cs typeface="Malgun Gothic"/>
            </a:endParaRPr>
          </a:p>
          <a:p>
            <a:pPr marL="2603500" marR="5080" indent="-1742439">
              <a:lnSpc>
                <a:spcPct val="124300"/>
              </a:lnSpc>
              <a:spcBef>
                <a:spcPts val="1405"/>
              </a:spcBef>
              <a:tabLst>
                <a:tab pos="4218940" algn="l"/>
              </a:tabLst>
            </a:pPr>
            <a:r>
              <a:rPr dirty="0" sz="2800" spc="65">
                <a:latin typeface="Malgun Gothic"/>
                <a:cs typeface="Malgun Gothic"/>
              </a:rPr>
              <a:t>2022년:</a:t>
            </a:r>
            <a:r>
              <a:rPr dirty="0" sz="2800" spc="-310">
                <a:latin typeface="Malgun Gothic"/>
                <a:cs typeface="Malgun Gothic"/>
              </a:rPr>
              <a:t> </a:t>
            </a:r>
            <a:r>
              <a:rPr dirty="0" sz="2800" spc="-55" b="1">
                <a:latin typeface="Malgun Gothic"/>
                <a:cs typeface="Malgun Gothic"/>
              </a:rPr>
              <a:t>8.4억</a:t>
            </a:r>
            <a:r>
              <a:rPr dirty="0" sz="2800" spc="-400" b="1">
                <a:latin typeface="Malgun Gothic"/>
                <a:cs typeface="Malgun Gothic"/>
              </a:rPr>
              <a:t> </a:t>
            </a:r>
            <a:r>
              <a:rPr dirty="0" sz="2800" spc="-300" b="1">
                <a:latin typeface="Malgun Gothic"/>
                <a:cs typeface="Malgun Gothic"/>
              </a:rPr>
              <a:t>달러</a:t>
            </a:r>
            <a:r>
              <a:rPr dirty="0" sz="2800" b="1">
                <a:latin typeface="Malgun Gothic"/>
                <a:cs typeface="Malgun Gothic"/>
              </a:rPr>
              <a:t>	</a:t>
            </a:r>
            <a:r>
              <a:rPr dirty="0" sz="2800" spc="65">
                <a:latin typeface="Malgun Gothic"/>
                <a:cs typeface="Malgun Gothic"/>
              </a:rPr>
              <a:t>2032년:</a:t>
            </a:r>
            <a:r>
              <a:rPr dirty="0" sz="2800" spc="-315">
                <a:latin typeface="Malgun Gothic"/>
                <a:cs typeface="Malgun Gothic"/>
              </a:rPr>
              <a:t> </a:t>
            </a:r>
            <a:r>
              <a:rPr dirty="0" sz="2800" spc="-80" b="1">
                <a:latin typeface="Malgun Gothic"/>
                <a:cs typeface="Malgun Gothic"/>
              </a:rPr>
              <a:t>49억</a:t>
            </a:r>
            <a:r>
              <a:rPr dirty="0" sz="2800" spc="-434" b="1">
                <a:latin typeface="Malgun Gothic"/>
                <a:cs typeface="Malgun Gothic"/>
              </a:rPr>
              <a:t> </a:t>
            </a:r>
            <a:r>
              <a:rPr dirty="0" sz="2800" spc="-310" b="1">
                <a:latin typeface="Malgun Gothic"/>
                <a:cs typeface="Malgun Gothic"/>
              </a:rPr>
              <a:t>달러 </a:t>
            </a:r>
            <a:r>
              <a:rPr dirty="0" sz="2800" spc="-254">
                <a:latin typeface="Malgun Gothic"/>
                <a:cs typeface="Malgun Gothic"/>
              </a:rPr>
              <a:t>약</a:t>
            </a:r>
            <a:r>
              <a:rPr dirty="0" sz="2800" spc="-345">
                <a:latin typeface="Malgun Gothic"/>
                <a:cs typeface="Malgun Gothic"/>
              </a:rPr>
              <a:t> </a:t>
            </a:r>
            <a:r>
              <a:rPr dirty="0" sz="2800" spc="-55" b="1">
                <a:solidFill>
                  <a:srgbClr val="5D6CBD"/>
                </a:solidFill>
                <a:latin typeface="Malgun Gothic"/>
                <a:cs typeface="Malgun Gothic"/>
              </a:rPr>
              <a:t>5.8배</a:t>
            </a:r>
            <a:r>
              <a:rPr dirty="0" sz="2800" spc="-430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800" spc="-275" b="1">
                <a:solidFill>
                  <a:srgbClr val="5D6CBD"/>
                </a:solidFill>
                <a:latin typeface="Malgun Gothic"/>
                <a:cs typeface="Malgun Gothic"/>
              </a:rPr>
              <a:t>성장</a:t>
            </a:r>
            <a:r>
              <a:rPr dirty="0" sz="2800" spc="-40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800" spc="-285">
                <a:latin typeface="Malgun Gothic"/>
                <a:cs typeface="Malgun Gothic"/>
              </a:rPr>
              <a:t>예측</a:t>
            </a:r>
            <a:endParaRPr sz="2800">
              <a:latin typeface="Malgun Gothic"/>
              <a:cs typeface="Malgun Gothic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54584" y="8415528"/>
            <a:ext cx="640842" cy="61341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9487661" y="7871586"/>
            <a:ext cx="7150734" cy="1522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50">
                <a:solidFill>
                  <a:srgbClr val="C2C2C2"/>
                </a:solidFill>
                <a:latin typeface="Malgun Gothic"/>
                <a:cs typeface="Malgun Gothic"/>
              </a:rPr>
              <a:t>시장조사</a:t>
            </a:r>
            <a:r>
              <a:rPr dirty="0" sz="1700" spc="-185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700" spc="-150">
                <a:solidFill>
                  <a:srgbClr val="C2C2C2"/>
                </a:solidFill>
                <a:latin typeface="Malgun Gothic"/>
                <a:cs typeface="Malgun Gothic"/>
              </a:rPr>
              <a:t>전문</a:t>
            </a:r>
            <a:r>
              <a:rPr dirty="0" sz="1700" spc="-17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700" spc="-150">
                <a:solidFill>
                  <a:srgbClr val="C2C2C2"/>
                </a:solidFill>
                <a:latin typeface="Malgun Gothic"/>
                <a:cs typeface="Malgun Gothic"/>
              </a:rPr>
              <a:t>기관</a:t>
            </a:r>
            <a:r>
              <a:rPr dirty="0" sz="1700" spc="-19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700" spc="-105">
                <a:solidFill>
                  <a:srgbClr val="C2C2C2"/>
                </a:solidFill>
                <a:latin typeface="Malgun Gothic"/>
                <a:cs typeface="Malgun Gothic"/>
              </a:rPr>
              <a:t>IMARC</a:t>
            </a:r>
            <a:r>
              <a:rPr dirty="0" sz="1700" spc="-185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700" spc="-150">
                <a:solidFill>
                  <a:srgbClr val="C2C2C2"/>
                </a:solidFill>
                <a:latin typeface="Malgun Gothic"/>
                <a:cs typeface="Malgun Gothic"/>
              </a:rPr>
              <a:t>그룹</a:t>
            </a:r>
            <a:r>
              <a:rPr dirty="0" sz="1700" spc="-19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700" spc="-30">
                <a:solidFill>
                  <a:srgbClr val="C2C2C2"/>
                </a:solidFill>
                <a:latin typeface="Malgun Gothic"/>
                <a:cs typeface="Malgun Gothic"/>
              </a:rPr>
              <a:t>-</a:t>
            </a:r>
            <a:r>
              <a:rPr dirty="0" sz="1700" spc="-165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700">
                <a:solidFill>
                  <a:srgbClr val="C2C2C2"/>
                </a:solidFill>
                <a:latin typeface="Malgun Gothic"/>
                <a:cs typeface="Malgun Gothic"/>
              </a:rPr>
              <a:t>2024-2032</a:t>
            </a:r>
            <a:r>
              <a:rPr dirty="0" sz="1700" spc="-13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700" spc="-150">
                <a:solidFill>
                  <a:srgbClr val="C2C2C2"/>
                </a:solidFill>
                <a:latin typeface="Malgun Gothic"/>
                <a:cs typeface="Malgun Gothic"/>
              </a:rPr>
              <a:t>챗봇</a:t>
            </a:r>
            <a:r>
              <a:rPr dirty="0" sz="1700" spc="-19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700" spc="-150">
                <a:solidFill>
                  <a:srgbClr val="C2C2C2"/>
                </a:solidFill>
                <a:latin typeface="Malgun Gothic"/>
                <a:cs typeface="Malgun Gothic"/>
              </a:rPr>
              <a:t>시장</a:t>
            </a:r>
            <a:r>
              <a:rPr dirty="0" sz="1700" spc="-17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700" spc="-150">
                <a:solidFill>
                  <a:srgbClr val="C2C2C2"/>
                </a:solidFill>
                <a:latin typeface="Malgun Gothic"/>
                <a:cs typeface="Malgun Gothic"/>
              </a:rPr>
              <a:t>예측</a:t>
            </a:r>
            <a:r>
              <a:rPr dirty="0" sz="1700" spc="-175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700" spc="-25">
                <a:solidFill>
                  <a:srgbClr val="C2C2C2"/>
                </a:solidFill>
                <a:latin typeface="Malgun Gothic"/>
                <a:cs typeface="Malgun Gothic"/>
              </a:rPr>
              <a:t>성장률</a:t>
            </a:r>
            <a:endParaRPr sz="1700">
              <a:latin typeface="Malgun Gothic"/>
              <a:cs typeface="Malgun Gothic"/>
            </a:endParaRPr>
          </a:p>
          <a:p>
            <a:pPr marL="2800350" marR="5080" indent="-1950720">
              <a:lnSpc>
                <a:spcPct val="124300"/>
              </a:lnSpc>
              <a:spcBef>
                <a:spcPts val="1390"/>
              </a:spcBef>
              <a:tabLst>
                <a:tab pos="4112260" algn="l"/>
              </a:tabLst>
            </a:pPr>
            <a:r>
              <a:rPr dirty="0" sz="2800" spc="65">
                <a:latin typeface="Malgun Gothic"/>
                <a:cs typeface="Malgun Gothic"/>
              </a:rPr>
              <a:t>2023년:</a:t>
            </a:r>
            <a:r>
              <a:rPr dirty="0" sz="2800" spc="-325">
                <a:latin typeface="Malgun Gothic"/>
                <a:cs typeface="Malgun Gothic"/>
              </a:rPr>
              <a:t> </a:t>
            </a:r>
            <a:r>
              <a:rPr dirty="0" sz="2800" spc="-85" b="1">
                <a:latin typeface="Malgun Gothic"/>
                <a:cs typeface="Malgun Gothic"/>
              </a:rPr>
              <a:t>57억</a:t>
            </a:r>
            <a:r>
              <a:rPr dirty="0" sz="2800" spc="-400" b="1">
                <a:latin typeface="Malgun Gothic"/>
                <a:cs typeface="Malgun Gothic"/>
              </a:rPr>
              <a:t> </a:t>
            </a:r>
            <a:r>
              <a:rPr dirty="0" sz="2800" spc="-295" b="1">
                <a:latin typeface="Malgun Gothic"/>
                <a:cs typeface="Malgun Gothic"/>
              </a:rPr>
              <a:t>달러</a:t>
            </a:r>
            <a:r>
              <a:rPr dirty="0" sz="2800" b="1">
                <a:latin typeface="Malgun Gothic"/>
                <a:cs typeface="Malgun Gothic"/>
              </a:rPr>
              <a:t>	</a:t>
            </a:r>
            <a:r>
              <a:rPr dirty="0" sz="2800" spc="65">
                <a:latin typeface="Malgun Gothic"/>
                <a:cs typeface="Malgun Gothic"/>
              </a:rPr>
              <a:t>2032년:</a:t>
            </a:r>
            <a:r>
              <a:rPr dirty="0" sz="2800" spc="-330">
                <a:latin typeface="Malgun Gothic"/>
                <a:cs typeface="Malgun Gothic"/>
              </a:rPr>
              <a:t> </a:t>
            </a:r>
            <a:r>
              <a:rPr dirty="0" sz="2800" spc="-60" b="1">
                <a:latin typeface="Malgun Gothic"/>
                <a:cs typeface="Malgun Gothic"/>
              </a:rPr>
              <a:t>346억</a:t>
            </a:r>
            <a:r>
              <a:rPr dirty="0" sz="2800" spc="-425" b="1">
                <a:latin typeface="Malgun Gothic"/>
                <a:cs typeface="Malgun Gothic"/>
              </a:rPr>
              <a:t> </a:t>
            </a:r>
            <a:r>
              <a:rPr dirty="0" sz="2800" spc="-310" b="1">
                <a:latin typeface="Malgun Gothic"/>
                <a:cs typeface="Malgun Gothic"/>
              </a:rPr>
              <a:t>달러 </a:t>
            </a:r>
            <a:r>
              <a:rPr dirty="0" sz="2800" spc="-254">
                <a:latin typeface="Malgun Gothic"/>
                <a:cs typeface="Malgun Gothic"/>
              </a:rPr>
              <a:t>약</a:t>
            </a:r>
            <a:r>
              <a:rPr dirty="0" sz="2800" spc="-350">
                <a:latin typeface="Malgun Gothic"/>
                <a:cs typeface="Malgun Gothic"/>
              </a:rPr>
              <a:t> </a:t>
            </a:r>
            <a:r>
              <a:rPr dirty="0" sz="2800" spc="-130" b="1">
                <a:solidFill>
                  <a:srgbClr val="5D6CBD"/>
                </a:solidFill>
                <a:latin typeface="Malgun Gothic"/>
                <a:cs typeface="Malgun Gothic"/>
              </a:rPr>
              <a:t>6배</a:t>
            </a:r>
            <a:r>
              <a:rPr dirty="0" sz="2800" spc="-40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800" spc="-275" b="1">
                <a:solidFill>
                  <a:srgbClr val="5D6CBD"/>
                </a:solidFill>
                <a:latin typeface="Malgun Gothic"/>
                <a:cs typeface="Malgun Gothic"/>
              </a:rPr>
              <a:t>성장</a:t>
            </a:r>
            <a:r>
              <a:rPr dirty="0" sz="2800" spc="-409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800" spc="-285">
                <a:latin typeface="Malgun Gothic"/>
                <a:cs typeface="Malgun Gothic"/>
              </a:rPr>
              <a:t>예측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10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6257269" y="273811"/>
            <a:ext cx="110490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40">
                <a:solidFill>
                  <a:srgbClr val="5D6CBD"/>
                </a:solidFill>
                <a:latin typeface="Malgun Gothic"/>
                <a:cs typeface="Malgun Gothic"/>
              </a:rPr>
              <a:t>사전</a:t>
            </a:r>
            <a:r>
              <a:rPr dirty="0" sz="2300" spc="-500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05">
                <a:solidFill>
                  <a:srgbClr val="5D6CBD"/>
                </a:solidFill>
                <a:latin typeface="Malgun Gothic"/>
                <a:cs typeface="Malgun Gothic"/>
              </a:rPr>
              <a:t>조사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631825" y="1470025"/>
          <a:ext cx="17100550" cy="7759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/>
                <a:gridCol w="12674600"/>
                <a:gridCol w="2311400"/>
              </a:tblGrid>
              <a:tr h="596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dirty="0" sz="2200" spc="-25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항목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</a:txBody>
                  <a:tcPr marL="0" marR="0" marB="0" marT="9969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  <a:solidFill>
                      <a:srgbClr val="5D6CB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dirty="0" sz="2200" spc="-25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특징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</a:txBody>
                  <a:tcPr marL="0" marR="0" marB="0" marT="9969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  <a:solidFill>
                      <a:srgbClr val="5D6CB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dirty="0" sz="2200" spc="-25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이름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</a:txBody>
                  <a:tcPr marL="0" marR="0" marB="0" marT="9969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  <a:solidFill>
                      <a:srgbClr val="5D6CBD"/>
                    </a:solidFill>
                  </a:tcPr>
                </a:tc>
              </a:tr>
              <a:tr h="2044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567690">
                        <a:lnSpc>
                          <a:spcPct val="100000"/>
                        </a:lnSpc>
                      </a:pPr>
                      <a:r>
                        <a:rPr dirty="0" sz="2200" spc="-20" b="1">
                          <a:solidFill>
                            <a:srgbClr val="5D6CBD"/>
                          </a:solidFill>
                          <a:latin typeface="Malgun Gothic"/>
                          <a:cs typeface="Malgun Gothic"/>
                        </a:rPr>
                        <a:t>KB증권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635" indent="-171450">
                        <a:lnSpc>
                          <a:spcPct val="100000"/>
                        </a:lnSpc>
                        <a:spcBef>
                          <a:spcPts val="1605"/>
                        </a:spcBef>
                        <a:buFont typeface="Malgun Gothic"/>
                        <a:buChar char="-"/>
                        <a:tabLst>
                          <a:tab pos="254635" algn="l"/>
                        </a:tabLst>
                      </a:pPr>
                      <a:r>
                        <a:rPr dirty="0" sz="2200" spc="-20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생성형</a:t>
                      </a:r>
                      <a:r>
                        <a:rPr dirty="0" sz="2200" spc="-26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11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AI를</a:t>
                      </a:r>
                      <a:r>
                        <a:rPr dirty="0" sz="2200" spc="-24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활용</a:t>
                      </a:r>
                      <a:r>
                        <a:rPr dirty="0" sz="2200" spc="-2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한</a:t>
                      </a:r>
                      <a:r>
                        <a:rPr dirty="0" sz="2200" spc="-27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대화형</a:t>
                      </a:r>
                      <a:r>
                        <a:rPr dirty="0" sz="2200" spc="-28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서비스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  <a:p>
                      <a:pPr marL="254635" indent="-171450">
                        <a:lnSpc>
                          <a:spcPct val="100000"/>
                        </a:lnSpc>
                        <a:spcBef>
                          <a:spcPts val="880"/>
                        </a:spcBef>
                        <a:buChar char="-"/>
                        <a:tabLst>
                          <a:tab pos="254635" algn="l"/>
                        </a:tabLst>
                      </a:pPr>
                      <a:r>
                        <a:rPr dirty="0" sz="2200" spc="-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MTS</a:t>
                      </a:r>
                      <a:r>
                        <a:rPr dirty="0" sz="2200" spc="-26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10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'M-</a:t>
                      </a:r>
                      <a:r>
                        <a:rPr dirty="0" sz="22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able</a:t>
                      </a:r>
                      <a:r>
                        <a:rPr dirty="0" sz="2200" spc="-27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14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미니'에</a:t>
                      </a:r>
                      <a:r>
                        <a:rPr dirty="0" sz="2200" spc="-27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도입.</a:t>
                      </a:r>
                      <a:r>
                        <a:rPr dirty="0" sz="2200" spc="1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4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PC와</a:t>
                      </a:r>
                      <a:r>
                        <a:rPr dirty="0" sz="2200" spc="-3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태블릿에서도</a:t>
                      </a:r>
                      <a:r>
                        <a:rPr dirty="0" sz="2200" spc="-28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</a:t>
                      </a:r>
                      <a:r>
                        <a:rPr dirty="0" sz="2200" spc="-26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가능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  <a:p>
                      <a:pPr marL="254635" indent="-171450">
                        <a:lnSpc>
                          <a:spcPct val="100000"/>
                        </a:lnSpc>
                        <a:spcBef>
                          <a:spcPts val="875"/>
                        </a:spcBef>
                        <a:buFont typeface="Malgun Gothic"/>
                        <a:buChar char="-"/>
                        <a:tabLst>
                          <a:tab pos="254635" algn="l"/>
                        </a:tabLst>
                      </a:pPr>
                      <a:r>
                        <a:rPr dirty="0" sz="2200" spc="-6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KB증권</a:t>
                      </a:r>
                      <a:r>
                        <a:rPr dirty="0" sz="2200" spc="-254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OpenAPI와</a:t>
                      </a:r>
                      <a:r>
                        <a:rPr dirty="0" sz="2200" spc="-21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연계</a:t>
                      </a:r>
                      <a:r>
                        <a:rPr dirty="0" sz="2200" spc="-2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해</a:t>
                      </a:r>
                      <a:r>
                        <a:rPr dirty="0" sz="2200" spc="-27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18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종목랭킹,</a:t>
                      </a:r>
                      <a:r>
                        <a:rPr dirty="0" sz="22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8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KB</a:t>
                      </a:r>
                      <a:r>
                        <a:rPr dirty="0" sz="2200" spc="-23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리서치</a:t>
                      </a:r>
                      <a:r>
                        <a:rPr dirty="0" sz="2200" spc="-23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17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추천주,</a:t>
                      </a:r>
                      <a:r>
                        <a:rPr dirty="0" sz="2200" spc="-24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연금상품</a:t>
                      </a:r>
                      <a:r>
                        <a:rPr dirty="0" sz="2200" spc="-25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조회</a:t>
                      </a:r>
                      <a:r>
                        <a:rPr dirty="0" sz="2200" spc="-23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등</a:t>
                      </a:r>
                      <a:r>
                        <a:rPr dirty="0" sz="2200" spc="-24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정보</a:t>
                      </a:r>
                      <a:r>
                        <a:rPr dirty="0" sz="2200" spc="-26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제공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  <a:p>
                      <a:pPr marL="254635" indent="-171450">
                        <a:lnSpc>
                          <a:spcPct val="100000"/>
                        </a:lnSpc>
                        <a:spcBef>
                          <a:spcPts val="865"/>
                        </a:spcBef>
                        <a:buChar char="-"/>
                        <a:tabLst>
                          <a:tab pos="254635" algn="l"/>
                        </a:tabLst>
                      </a:pPr>
                      <a:r>
                        <a:rPr dirty="0" sz="22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개인</a:t>
                      </a:r>
                      <a:r>
                        <a:rPr dirty="0" sz="2200" spc="-25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맞춤형</a:t>
                      </a:r>
                      <a:r>
                        <a:rPr dirty="0" sz="2200" spc="-25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투자</a:t>
                      </a:r>
                      <a:r>
                        <a:rPr dirty="0" sz="2200" spc="-2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정보를</a:t>
                      </a:r>
                      <a:r>
                        <a:rPr dirty="0" sz="2200" spc="-2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제공하는</a:t>
                      </a:r>
                      <a:r>
                        <a:rPr dirty="0" sz="2200" spc="-25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금융</a:t>
                      </a:r>
                      <a:r>
                        <a:rPr dirty="0" sz="2200" spc="-2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어시스트</a:t>
                      </a:r>
                      <a:r>
                        <a:rPr dirty="0" sz="22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챗봇으로</a:t>
                      </a:r>
                      <a:r>
                        <a:rPr dirty="0" sz="2200" spc="-26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발전</a:t>
                      </a:r>
                      <a:r>
                        <a:rPr dirty="0" sz="2200" spc="-26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예정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</a:txBody>
                  <a:tcPr marL="0" marR="0" marB="0" marT="20383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1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403860" marR="394970" indent="266700">
                        <a:lnSpc>
                          <a:spcPct val="116399"/>
                        </a:lnSpc>
                      </a:pPr>
                      <a:r>
                        <a:rPr dirty="0" sz="22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stock</a:t>
                      </a:r>
                      <a:r>
                        <a:rPr dirty="0" sz="2200" spc="-2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AI </a:t>
                      </a:r>
                      <a:r>
                        <a:rPr dirty="0" sz="2200" spc="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KB</a:t>
                      </a:r>
                      <a:r>
                        <a:rPr dirty="0" sz="2200" spc="-27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증권</a:t>
                      </a:r>
                      <a:r>
                        <a:rPr dirty="0" sz="2200" spc="-26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GPT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</a:txBody>
                  <a:tcPr marL="0" marR="0" marB="0" marT="28130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  <a:tr h="1244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r" marR="2844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200" spc="-10" b="1">
                          <a:solidFill>
                            <a:srgbClr val="5D6CBD"/>
                          </a:solidFill>
                          <a:latin typeface="Malgun Gothic"/>
                          <a:cs typeface="Malgun Gothic"/>
                        </a:rPr>
                        <a:t>NH투자증권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</a:txBody>
                  <a:tcPr marL="0" marR="0" marB="0" marT="10223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635" indent="-171450">
                        <a:lnSpc>
                          <a:spcPct val="100000"/>
                        </a:lnSpc>
                        <a:spcBef>
                          <a:spcPts val="1970"/>
                        </a:spcBef>
                        <a:buFont typeface="Malgun Gothic"/>
                        <a:buChar char="-"/>
                        <a:tabLst>
                          <a:tab pos="254635" algn="l"/>
                        </a:tabLst>
                      </a:pPr>
                      <a:r>
                        <a:rPr dirty="0" sz="2200" spc="-20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차트</a:t>
                      </a:r>
                      <a:r>
                        <a:rPr dirty="0" sz="2200" spc="-27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분석</a:t>
                      </a:r>
                      <a:r>
                        <a:rPr dirty="0" sz="2200" spc="-24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114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AI</a:t>
                      </a:r>
                      <a:r>
                        <a:rPr dirty="0" sz="2200" spc="-11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로</a:t>
                      </a:r>
                      <a:r>
                        <a:rPr dirty="0" sz="2200" spc="-25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매매</a:t>
                      </a:r>
                      <a:r>
                        <a:rPr dirty="0" sz="2200" spc="-27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16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전략,</a:t>
                      </a:r>
                      <a:r>
                        <a:rPr dirty="0" sz="2200" spc="-27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가격</a:t>
                      </a:r>
                      <a:r>
                        <a:rPr dirty="0" sz="2200" spc="-25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16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패턴,</a:t>
                      </a:r>
                      <a:r>
                        <a:rPr dirty="0" sz="2200" spc="-28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거래량</a:t>
                      </a:r>
                      <a:r>
                        <a:rPr dirty="0" sz="2200" spc="-27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16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변화,</a:t>
                      </a:r>
                      <a:r>
                        <a:rPr dirty="0" sz="2200" spc="-27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기술적</a:t>
                      </a:r>
                      <a:r>
                        <a:rPr dirty="0" sz="2200" spc="-25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지표</a:t>
                      </a:r>
                      <a:r>
                        <a:rPr dirty="0" sz="2200" spc="-2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등을</a:t>
                      </a:r>
                      <a:r>
                        <a:rPr dirty="0" sz="2200" spc="-25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분석하여</a:t>
                      </a:r>
                      <a:r>
                        <a:rPr dirty="0" sz="2200" spc="-26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19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매수/매도</a:t>
                      </a:r>
                      <a:r>
                        <a:rPr dirty="0" sz="2200" spc="-24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시점</a:t>
                      </a:r>
                      <a:r>
                        <a:rPr dirty="0" sz="2200" spc="-25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등을</a:t>
                      </a:r>
                      <a:r>
                        <a:rPr dirty="0" sz="2200" spc="-24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제안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  <a:p>
                      <a:pPr marL="254635" indent="-171450">
                        <a:lnSpc>
                          <a:spcPct val="100000"/>
                        </a:lnSpc>
                        <a:spcBef>
                          <a:spcPts val="875"/>
                        </a:spcBef>
                        <a:buFont typeface="Malgun Gothic"/>
                        <a:buChar char="-"/>
                        <a:tabLst>
                          <a:tab pos="254635" algn="l"/>
                        </a:tabLst>
                      </a:pPr>
                      <a:r>
                        <a:rPr dirty="0" sz="2200" spc="-20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이미지</a:t>
                      </a:r>
                      <a:r>
                        <a:rPr dirty="0" sz="2200" spc="-254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인식</a:t>
                      </a:r>
                      <a:r>
                        <a:rPr dirty="0" sz="2200" spc="-24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기능을</a:t>
                      </a:r>
                      <a:r>
                        <a:rPr dirty="0" sz="2200" spc="-24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활용</a:t>
                      </a:r>
                      <a:r>
                        <a:rPr dirty="0" sz="2200" spc="-2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해</a:t>
                      </a:r>
                      <a:r>
                        <a:rPr dirty="0" sz="2200" spc="-26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차트를</a:t>
                      </a:r>
                      <a:r>
                        <a:rPr dirty="0" sz="2200" spc="-2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자동으로</a:t>
                      </a:r>
                      <a:r>
                        <a:rPr dirty="0" sz="22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설명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</a:txBody>
                  <a:tcPr marL="0" marR="0" marB="0" marT="25019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22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차분이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</a:txBody>
                  <a:tcPr marL="0" marR="0" marB="0" marT="13081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  <a:tr h="15113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4686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200" spc="-20" b="1">
                          <a:solidFill>
                            <a:srgbClr val="5D6CBD"/>
                          </a:solidFill>
                          <a:latin typeface="Malgun Gothic"/>
                          <a:cs typeface="Malgun Gothic"/>
                        </a:rPr>
                        <a:t>하나증권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</a:txBody>
                  <a:tcPr marL="0" marR="0" marB="0" marT="22288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635" indent="-171450">
                        <a:lnSpc>
                          <a:spcPct val="100000"/>
                        </a:lnSpc>
                        <a:spcBef>
                          <a:spcPts val="1265"/>
                        </a:spcBef>
                        <a:buChar char="-"/>
                        <a:tabLst>
                          <a:tab pos="254635" algn="l"/>
                        </a:tabLst>
                      </a:pPr>
                      <a:r>
                        <a:rPr dirty="0" sz="22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SKT와</a:t>
                      </a:r>
                      <a:r>
                        <a:rPr dirty="0" sz="2200" spc="-26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협업한</a:t>
                      </a:r>
                      <a:r>
                        <a:rPr dirty="0" sz="2200" spc="-27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6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AI</a:t>
                      </a:r>
                      <a:r>
                        <a:rPr dirty="0" sz="2200" spc="-25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개인비서</a:t>
                      </a:r>
                      <a:r>
                        <a:rPr dirty="0" sz="2200" spc="-25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6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앱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  <a:p>
                      <a:pPr marL="254635" indent="-171450">
                        <a:lnSpc>
                          <a:spcPct val="100000"/>
                        </a:lnSpc>
                        <a:spcBef>
                          <a:spcPts val="875"/>
                        </a:spcBef>
                        <a:buChar char="-"/>
                        <a:tabLst>
                          <a:tab pos="254635" algn="l"/>
                        </a:tabLst>
                      </a:pPr>
                      <a:r>
                        <a:rPr dirty="0" sz="22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증권</a:t>
                      </a:r>
                      <a:r>
                        <a:rPr dirty="0" sz="2200" spc="-26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에이전트</a:t>
                      </a:r>
                      <a:r>
                        <a:rPr dirty="0" sz="2200" spc="-25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카테고리에서</a:t>
                      </a:r>
                      <a:r>
                        <a:rPr dirty="0" sz="2200" spc="-24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종목별</a:t>
                      </a:r>
                      <a:r>
                        <a:rPr dirty="0" sz="2200" spc="-22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공시</a:t>
                      </a:r>
                      <a:r>
                        <a:rPr dirty="0" sz="2200" spc="-24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소식을</a:t>
                      </a:r>
                      <a:r>
                        <a:rPr dirty="0" sz="2200" spc="-24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전달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  <a:p>
                      <a:pPr marL="254635" indent="-171450">
                        <a:lnSpc>
                          <a:spcPct val="100000"/>
                        </a:lnSpc>
                        <a:spcBef>
                          <a:spcPts val="875"/>
                        </a:spcBef>
                        <a:buChar char="-"/>
                        <a:tabLst>
                          <a:tab pos="254635" algn="l"/>
                        </a:tabLst>
                      </a:pPr>
                      <a:r>
                        <a:rPr dirty="0" sz="22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리서치</a:t>
                      </a:r>
                      <a:r>
                        <a:rPr dirty="0" sz="2200" spc="-27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자료를</a:t>
                      </a:r>
                      <a:r>
                        <a:rPr dirty="0" sz="2200" spc="-26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바탕으로</a:t>
                      </a:r>
                      <a:r>
                        <a:rPr dirty="0" sz="2200" spc="-26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종목</a:t>
                      </a:r>
                      <a:r>
                        <a:rPr dirty="0" sz="2200" spc="-24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테마</a:t>
                      </a:r>
                      <a:r>
                        <a:rPr dirty="0" sz="22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와</a:t>
                      </a:r>
                      <a:r>
                        <a:rPr dirty="0" sz="2200" spc="-27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투자</a:t>
                      </a:r>
                      <a:r>
                        <a:rPr dirty="0" sz="2200" spc="-24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유망</a:t>
                      </a:r>
                      <a:r>
                        <a:rPr dirty="0" sz="2200" spc="-26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종목</a:t>
                      </a:r>
                      <a:r>
                        <a:rPr dirty="0" sz="2200" spc="-24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정보</a:t>
                      </a:r>
                      <a:r>
                        <a:rPr dirty="0" sz="2200" spc="-27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제공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</a:txBody>
                  <a:tcPr marL="0" marR="0" marB="0" marT="16065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8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22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에이닷</a:t>
                      </a:r>
                      <a:r>
                        <a:rPr dirty="0" sz="2200" spc="-25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(A.)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</a:txBody>
                  <a:tcPr marL="0" marR="0" marB="0" marT="26416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  <a:tr h="1282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r" marR="257175">
                        <a:lnSpc>
                          <a:spcPct val="100000"/>
                        </a:lnSpc>
                      </a:pPr>
                      <a:r>
                        <a:rPr dirty="0" sz="2200" spc="-10" b="1">
                          <a:solidFill>
                            <a:srgbClr val="5D6CBD"/>
                          </a:solidFill>
                          <a:latin typeface="Malgun Gothic"/>
                          <a:cs typeface="Malgun Gothic"/>
                        </a:rPr>
                        <a:t>IBK투자증권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</a:txBody>
                  <a:tcPr marL="0" marR="0" marB="0" marT="12192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635" indent="-171450">
                        <a:lnSpc>
                          <a:spcPct val="100000"/>
                        </a:lnSpc>
                        <a:spcBef>
                          <a:spcPts val="2125"/>
                        </a:spcBef>
                        <a:buFont typeface="Malgun Gothic"/>
                        <a:buChar char="-"/>
                        <a:tabLst>
                          <a:tab pos="254635" algn="l"/>
                        </a:tabLst>
                      </a:pPr>
                      <a:r>
                        <a:rPr dirty="0" sz="2200" spc="-20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생성형</a:t>
                      </a:r>
                      <a:r>
                        <a:rPr dirty="0" sz="2200" spc="-254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6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AI</a:t>
                      </a:r>
                      <a:r>
                        <a:rPr dirty="0" sz="2200" spc="-25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기반</a:t>
                      </a:r>
                      <a:r>
                        <a:rPr dirty="0" sz="2200" spc="-2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으로</a:t>
                      </a:r>
                      <a:r>
                        <a:rPr dirty="0" sz="2200" spc="-27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시장</a:t>
                      </a:r>
                      <a:r>
                        <a:rPr dirty="0" sz="2200" spc="-25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16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동향,</a:t>
                      </a:r>
                      <a:r>
                        <a:rPr dirty="0" sz="2200" spc="-27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최근</a:t>
                      </a:r>
                      <a:r>
                        <a:rPr dirty="0" sz="2200" spc="-27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종목</a:t>
                      </a:r>
                      <a:r>
                        <a:rPr dirty="0" sz="2200" spc="-2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뉴스</a:t>
                      </a:r>
                      <a:r>
                        <a:rPr dirty="0" sz="2200" spc="-24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16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요약,</a:t>
                      </a:r>
                      <a:r>
                        <a:rPr dirty="0" sz="2200" spc="-28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종목별</a:t>
                      </a:r>
                      <a:r>
                        <a:rPr dirty="0" sz="2200" spc="-2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수익</a:t>
                      </a:r>
                      <a:r>
                        <a:rPr dirty="0" sz="2200" spc="-25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지표</a:t>
                      </a:r>
                      <a:r>
                        <a:rPr dirty="0" sz="2200" spc="-25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등의</a:t>
                      </a:r>
                      <a:r>
                        <a:rPr dirty="0" sz="2200" spc="-24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투자</a:t>
                      </a:r>
                      <a:r>
                        <a:rPr dirty="0" sz="2200" spc="-229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정보를</a:t>
                      </a:r>
                      <a:r>
                        <a:rPr dirty="0" sz="2200" spc="-25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대화형으로</a:t>
                      </a:r>
                      <a:r>
                        <a:rPr dirty="0" sz="2200" spc="-21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제공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  <a:p>
                      <a:pPr marL="254635" indent="-171450">
                        <a:lnSpc>
                          <a:spcPct val="100000"/>
                        </a:lnSpc>
                        <a:spcBef>
                          <a:spcPts val="875"/>
                        </a:spcBef>
                        <a:buChar char="-"/>
                        <a:tabLst>
                          <a:tab pos="254635" algn="l"/>
                        </a:tabLst>
                      </a:pPr>
                      <a:r>
                        <a:rPr dirty="0" sz="22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자체</a:t>
                      </a:r>
                      <a:r>
                        <a:rPr dirty="0" sz="2200" spc="-25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1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MTS에서</a:t>
                      </a:r>
                      <a:r>
                        <a:rPr dirty="0" sz="22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서비스</a:t>
                      </a:r>
                      <a:r>
                        <a:rPr dirty="0" sz="2200" spc="-2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제공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</a:txBody>
                  <a:tcPr marL="0" marR="0" marB="0" marT="26987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2200" spc="-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AI투자챗봇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</a:txBody>
                  <a:tcPr marL="0" marR="0" marB="0" marT="14986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  <a:tr h="1079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r" marR="2381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200" spc="-30" b="1">
                          <a:solidFill>
                            <a:srgbClr val="5D6CBD"/>
                          </a:solidFill>
                          <a:latin typeface="Malgun Gothic"/>
                          <a:cs typeface="Malgun Gothic"/>
                        </a:rPr>
                        <a:t>미래에셋증권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</a:txBody>
                  <a:tcPr marL="0" marR="0" marB="0" marT="2032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635" indent="-171450">
                        <a:lnSpc>
                          <a:spcPct val="100000"/>
                        </a:lnSpc>
                        <a:spcBef>
                          <a:spcPts val="1325"/>
                        </a:spcBef>
                        <a:buFont typeface="Malgun Gothic"/>
                        <a:buChar char="-"/>
                        <a:tabLst>
                          <a:tab pos="254635" algn="l"/>
                        </a:tabLst>
                      </a:pPr>
                      <a:r>
                        <a:rPr dirty="0" sz="2200" spc="-204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해외</a:t>
                      </a:r>
                      <a:r>
                        <a:rPr dirty="0" sz="2200" spc="-26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공시</a:t>
                      </a:r>
                      <a:r>
                        <a:rPr dirty="0" sz="2200" spc="-22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실시간</a:t>
                      </a:r>
                      <a:r>
                        <a:rPr dirty="0" sz="2200" spc="-254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번역·요약</a:t>
                      </a:r>
                      <a:r>
                        <a:rPr dirty="0" sz="2200" spc="-25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서비스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  <a:p>
                      <a:pPr marL="254635" indent="-171450">
                        <a:lnSpc>
                          <a:spcPct val="100000"/>
                        </a:lnSpc>
                        <a:spcBef>
                          <a:spcPts val="875"/>
                        </a:spcBef>
                        <a:buChar char="-"/>
                        <a:tabLst>
                          <a:tab pos="254635" algn="l"/>
                        </a:tabLst>
                      </a:pPr>
                      <a:r>
                        <a:rPr dirty="0" sz="2200" spc="-17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미국,</a:t>
                      </a:r>
                      <a:r>
                        <a:rPr dirty="0" sz="2200" spc="-2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16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일본,</a:t>
                      </a:r>
                      <a:r>
                        <a:rPr dirty="0" sz="2200" spc="-27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17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중국,</a:t>
                      </a:r>
                      <a:r>
                        <a:rPr dirty="0" sz="2200" spc="-24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홍콩</a:t>
                      </a:r>
                      <a:r>
                        <a:rPr dirty="0" sz="2200" spc="-26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등의</a:t>
                      </a:r>
                      <a:r>
                        <a:rPr dirty="0" sz="2200" spc="-2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공시를</a:t>
                      </a:r>
                      <a:r>
                        <a:rPr dirty="0" sz="2200" spc="-23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실시간으로</a:t>
                      </a:r>
                      <a:r>
                        <a:rPr dirty="0" sz="2200" spc="-229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번역</a:t>
                      </a:r>
                      <a:r>
                        <a:rPr dirty="0" sz="2200" spc="-25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04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및</a:t>
                      </a:r>
                      <a:r>
                        <a:rPr dirty="0" sz="2200" spc="-24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1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요약</a:t>
                      </a:r>
                      <a:r>
                        <a:rPr dirty="0" sz="2200" spc="-25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2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제공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</a:txBody>
                  <a:tcPr marL="0" marR="0" marB="0" marT="16827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200" spc="-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-</a:t>
                      </a:r>
                      <a:endParaRPr sz="2200">
                        <a:latin typeface="Malgun Gothic"/>
                        <a:cs typeface="Malgun Gothic"/>
                      </a:endParaRPr>
                    </a:p>
                  </a:txBody>
                  <a:tcPr marL="0" marR="0" marB="0" marT="4826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11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pc="-340"/>
              <a:t>마켓</a:t>
            </a:r>
            <a:r>
              <a:rPr dirty="0" spc="-780"/>
              <a:t> </a:t>
            </a:r>
            <a:r>
              <a:rPr dirty="0" spc="-240"/>
              <a:t>및</a:t>
            </a:r>
            <a:r>
              <a:rPr dirty="0" spc="-775"/>
              <a:t> </a:t>
            </a:r>
            <a:r>
              <a:rPr dirty="0" spc="-370"/>
              <a:t>서비스리서치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6257269" y="273811"/>
            <a:ext cx="110490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40">
                <a:solidFill>
                  <a:srgbClr val="5D6CBD"/>
                </a:solidFill>
                <a:latin typeface="Malgun Gothic"/>
                <a:cs typeface="Malgun Gothic"/>
              </a:rPr>
              <a:t>사전</a:t>
            </a:r>
            <a:r>
              <a:rPr dirty="0" sz="2300" spc="-500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05">
                <a:solidFill>
                  <a:srgbClr val="5D6CBD"/>
                </a:solidFill>
                <a:latin typeface="Malgun Gothic"/>
                <a:cs typeface="Malgun Gothic"/>
              </a:rPr>
              <a:t>조사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400" y="3759200"/>
            <a:ext cx="1219200" cy="1219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27797" y="5254193"/>
            <a:ext cx="3282950" cy="1092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0" spc="-835"/>
              <a:t>기술</a:t>
            </a:r>
            <a:r>
              <a:rPr dirty="0" sz="7000" spc="-1660"/>
              <a:t> </a:t>
            </a:r>
            <a:r>
              <a:rPr dirty="0" sz="7000" spc="-1070"/>
              <a:t>구현</a:t>
            </a:r>
            <a:endParaRPr sz="7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12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8924290" y="3901821"/>
            <a:ext cx="441959" cy="863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0" spc="10" b="1">
                <a:solidFill>
                  <a:srgbClr val="5D6CBD"/>
                </a:solidFill>
                <a:latin typeface="Malgun Gothic"/>
                <a:cs typeface="Malgun Gothic"/>
              </a:rPr>
              <a:t>3</a:t>
            </a:r>
            <a:endParaRPr sz="55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"/>
            <a:ext cx="18288000" cy="10287000"/>
            <a:chOff x="0" y="-2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" y="1828799"/>
              <a:ext cx="17602200" cy="76962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"/>
              <a:ext cx="18287999" cy="10286999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571601" y="218693"/>
            <a:ext cx="18135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90" b="1">
                <a:solidFill>
                  <a:srgbClr val="5D6CBD"/>
                </a:solidFill>
                <a:latin typeface="Malgun Gothic"/>
                <a:cs typeface="Malgun Gothic"/>
              </a:rPr>
              <a:t>LangChain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66901" y="4664813"/>
            <a:ext cx="7995920" cy="30321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440690" indent="342900">
              <a:lnSpc>
                <a:spcPct val="115900"/>
              </a:lnSpc>
              <a:spcBef>
                <a:spcPts val="105"/>
              </a:spcBef>
              <a:buFont typeface="Tahoma"/>
              <a:buChar char="●"/>
              <a:tabLst>
                <a:tab pos="355600" algn="l"/>
              </a:tabLst>
            </a:pPr>
            <a:r>
              <a:rPr dirty="0" sz="3400" spc="-310">
                <a:solidFill>
                  <a:srgbClr val="313131"/>
                </a:solidFill>
                <a:latin typeface="Malgun Gothic"/>
                <a:cs typeface="Malgun Gothic"/>
              </a:rPr>
              <a:t>대규모</a:t>
            </a:r>
            <a:r>
              <a:rPr dirty="0" sz="3400" spc="-400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400" spc="-145">
                <a:solidFill>
                  <a:srgbClr val="313131"/>
                </a:solidFill>
                <a:latin typeface="Malgun Gothic"/>
                <a:cs typeface="Malgun Gothic"/>
              </a:rPr>
              <a:t>언어모델(LLM)을</a:t>
            </a:r>
            <a:r>
              <a:rPr dirty="0" sz="3400" spc="-345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400" spc="-335">
                <a:solidFill>
                  <a:srgbClr val="313131"/>
                </a:solidFill>
                <a:latin typeface="Malgun Gothic"/>
                <a:cs typeface="Malgun Gothic"/>
              </a:rPr>
              <a:t>기반으로 </a:t>
            </a:r>
            <a:r>
              <a:rPr dirty="0" sz="3400" spc="-305">
                <a:solidFill>
                  <a:srgbClr val="313131"/>
                </a:solidFill>
                <a:latin typeface="Malgun Gothic"/>
                <a:cs typeface="Malgun Gothic"/>
              </a:rPr>
              <a:t>애플리케이션을</a:t>
            </a:r>
            <a:r>
              <a:rPr dirty="0" sz="3400" spc="-420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400" spc="-310">
                <a:solidFill>
                  <a:srgbClr val="313131"/>
                </a:solidFill>
                <a:latin typeface="Malgun Gothic"/>
                <a:cs typeface="Malgun Gothic"/>
              </a:rPr>
              <a:t>구축하기</a:t>
            </a:r>
            <a:r>
              <a:rPr dirty="0" sz="3400" spc="-415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400" spc="-310">
                <a:solidFill>
                  <a:srgbClr val="313131"/>
                </a:solidFill>
                <a:latin typeface="Malgun Gothic"/>
                <a:cs typeface="Malgun Gothic"/>
              </a:rPr>
              <a:t>위한</a:t>
            </a:r>
            <a:r>
              <a:rPr dirty="0" sz="3400" spc="-425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400" spc="-310">
                <a:solidFill>
                  <a:srgbClr val="313131"/>
                </a:solidFill>
                <a:latin typeface="Malgun Gothic"/>
                <a:cs typeface="Malgun Gothic"/>
              </a:rPr>
              <a:t>프레임</a:t>
            </a:r>
            <a:r>
              <a:rPr dirty="0" sz="3400" spc="-425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400" spc="-340">
                <a:solidFill>
                  <a:srgbClr val="313131"/>
                </a:solidFill>
                <a:latin typeface="Malgun Gothic"/>
                <a:cs typeface="Malgun Gothic"/>
              </a:rPr>
              <a:t>워크</a:t>
            </a:r>
            <a:endParaRPr sz="3400">
              <a:latin typeface="Malgun Gothic"/>
              <a:cs typeface="Malgun Gothic"/>
            </a:endParaRPr>
          </a:p>
          <a:p>
            <a:pPr marL="354330" marR="5080" indent="-342265">
              <a:lnSpc>
                <a:spcPct val="116199"/>
              </a:lnSpc>
              <a:spcBef>
                <a:spcPts val="4725"/>
              </a:spcBef>
              <a:buFont typeface="Tahoma"/>
              <a:buChar char="●"/>
              <a:tabLst>
                <a:tab pos="355600" algn="l"/>
              </a:tabLst>
            </a:pPr>
            <a:r>
              <a:rPr dirty="0" sz="3400" spc="-310">
                <a:solidFill>
                  <a:srgbClr val="313131"/>
                </a:solidFill>
                <a:latin typeface="Malgun Gothic"/>
                <a:cs typeface="Malgun Gothic"/>
              </a:rPr>
              <a:t>프롬프트</a:t>
            </a:r>
            <a:r>
              <a:rPr dirty="0" sz="3400" spc="-415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400" spc="-310">
                <a:solidFill>
                  <a:srgbClr val="313131"/>
                </a:solidFill>
                <a:latin typeface="Malgun Gothic"/>
                <a:cs typeface="Malgun Gothic"/>
              </a:rPr>
              <a:t>엔지니어링을</a:t>
            </a:r>
            <a:r>
              <a:rPr dirty="0" sz="3400" spc="-425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400" spc="-310">
                <a:solidFill>
                  <a:srgbClr val="313131"/>
                </a:solidFill>
                <a:latin typeface="Malgun Gothic"/>
                <a:cs typeface="Malgun Gothic"/>
              </a:rPr>
              <a:t>통한</a:t>
            </a:r>
            <a:r>
              <a:rPr dirty="0" sz="3400" spc="-415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400" spc="-305">
                <a:solidFill>
                  <a:srgbClr val="313131"/>
                </a:solidFill>
                <a:latin typeface="Malgun Gothic"/>
                <a:cs typeface="Malgun Gothic"/>
              </a:rPr>
              <a:t>특정</a:t>
            </a:r>
            <a:r>
              <a:rPr dirty="0" sz="3400" spc="-430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400" spc="-315">
                <a:solidFill>
                  <a:srgbClr val="313131"/>
                </a:solidFill>
                <a:latin typeface="Malgun Gothic"/>
                <a:cs typeface="Malgun Gothic"/>
              </a:rPr>
              <a:t>작업</a:t>
            </a:r>
            <a:r>
              <a:rPr dirty="0" sz="3400" spc="-425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400" spc="-345">
                <a:solidFill>
                  <a:srgbClr val="313131"/>
                </a:solidFill>
                <a:latin typeface="Malgun Gothic"/>
                <a:cs typeface="Malgun Gothic"/>
              </a:rPr>
              <a:t>모델 </a:t>
            </a:r>
            <a:r>
              <a:rPr dirty="0" sz="3400" spc="-345">
                <a:solidFill>
                  <a:srgbClr val="313131"/>
                </a:solidFill>
                <a:latin typeface="Malgun Gothic"/>
                <a:cs typeface="Malgun Gothic"/>
              </a:rPr>
              <a:t>	</a:t>
            </a:r>
            <a:r>
              <a:rPr dirty="0" sz="3400" spc="-310">
                <a:solidFill>
                  <a:srgbClr val="313131"/>
                </a:solidFill>
                <a:latin typeface="Malgun Gothic"/>
                <a:cs typeface="Malgun Gothic"/>
              </a:rPr>
              <a:t>성능</a:t>
            </a:r>
            <a:r>
              <a:rPr dirty="0" sz="3400" spc="-434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400" spc="-340">
                <a:solidFill>
                  <a:srgbClr val="313131"/>
                </a:solidFill>
                <a:latin typeface="Malgun Gothic"/>
                <a:cs typeface="Malgun Gothic"/>
              </a:rPr>
              <a:t>향상</a:t>
            </a:r>
            <a:endParaRPr sz="3400">
              <a:latin typeface="Malgun Gothic"/>
              <a:cs typeface="Malgun Gothic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67900" y="2311400"/>
            <a:ext cx="7772400" cy="67183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66901" y="3673602"/>
            <a:ext cx="412686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90"/>
              <a:t>LangChain이란?</a:t>
            </a:r>
            <a:endParaRPr sz="4500"/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13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6257269" y="273811"/>
            <a:ext cx="110363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35">
                <a:solidFill>
                  <a:srgbClr val="5D6CBD"/>
                </a:solidFill>
                <a:latin typeface="Malgun Gothic"/>
                <a:cs typeface="Malgun Gothic"/>
              </a:rPr>
              <a:t>기술</a:t>
            </a:r>
            <a:r>
              <a:rPr dirty="0" sz="2300" spc="-509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10">
                <a:solidFill>
                  <a:srgbClr val="5D6CBD"/>
                </a:solidFill>
                <a:latin typeface="Malgun Gothic"/>
                <a:cs typeface="Malgun Gothic"/>
              </a:rPr>
              <a:t>구현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"/>
            <a:ext cx="18288000" cy="10287000"/>
            <a:chOff x="0" y="-2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50350" y="2495549"/>
              <a:ext cx="25400" cy="71755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"/>
              <a:ext cx="18287999" cy="10286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28791" y="1327150"/>
            <a:ext cx="6579870" cy="7264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600" spc="125">
                <a:solidFill>
                  <a:srgbClr val="313131"/>
                </a:solidFill>
              </a:rPr>
              <a:t>LangChain</a:t>
            </a:r>
            <a:r>
              <a:rPr dirty="0" sz="4600" spc="-545">
                <a:solidFill>
                  <a:srgbClr val="313131"/>
                </a:solidFill>
              </a:rPr>
              <a:t> </a:t>
            </a:r>
            <a:r>
              <a:rPr dirty="0" sz="4600" spc="-415">
                <a:solidFill>
                  <a:srgbClr val="313131"/>
                </a:solidFill>
              </a:rPr>
              <a:t>도입의</a:t>
            </a:r>
            <a:r>
              <a:rPr dirty="0" sz="4600" spc="-520">
                <a:solidFill>
                  <a:srgbClr val="313131"/>
                </a:solidFill>
              </a:rPr>
              <a:t> </a:t>
            </a:r>
            <a:r>
              <a:rPr dirty="0" sz="4600" spc="-445">
                <a:solidFill>
                  <a:srgbClr val="313131"/>
                </a:solidFill>
              </a:rPr>
              <a:t>필요성</a:t>
            </a:r>
            <a:endParaRPr sz="4600"/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14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571601" y="217169"/>
            <a:ext cx="479742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5" b="1">
                <a:solidFill>
                  <a:srgbClr val="5D6CBD"/>
                </a:solidFill>
                <a:latin typeface="Malgun Gothic"/>
                <a:cs typeface="Malgun Gothic"/>
              </a:rPr>
              <a:t>LangChain</a:t>
            </a:r>
            <a:r>
              <a:rPr dirty="0" sz="3000" spc="-700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000" spc="-380" b="1">
                <a:solidFill>
                  <a:srgbClr val="5D6CBD"/>
                </a:solidFill>
                <a:latin typeface="Malgun Gothic"/>
                <a:cs typeface="Malgun Gothic"/>
              </a:rPr>
              <a:t>도입의</a:t>
            </a:r>
            <a:r>
              <a:rPr dirty="0" sz="3000" spc="-73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000" spc="-385" b="1">
                <a:solidFill>
                  <a:srgbClr val="5D6CBD"/>
                </a:solidFill>
                <a:latin typeface="Malgun Gothic"/>
                <a:cs typeface="Malgun Gothic"/>
              </a:rPr>
              <a:t>필요성</a:t>
            </a:r>
            <a:r>
              <a:rPr dirty="0" sz="3000" spc="-720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000" spc="385" b="1">
                <a:solidFill>
                  <a:srgbClr val="5D6CBD"/>
                </a:solidFill>
                <a:latin typeface="Malgun Gothic"/>
                <a:cs typeface="Malgun Gothic"/>
              </a:rPr>
              <a:t>-</a:t>
            </a:r>
            <a:r>
              <a:rPr dirty="0" sz="3000" spc="-470" b="1">
                <a:solidFill>
                  <a:srgbClr val="5D6CBD"/>
                </a:solidFill>
                <a:latin typeface="Malgun Gothic"/>
                <a:cs typeface="Malgun Gothic"/>
              </a:rPr>
              <a:t>챗봇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01700" y="3134359"/>
            <a:ext cx="7767320" cy="5301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110" b="1">
                <a:solidFill>
                  <a:srgbClr val="313131"/>
                </a:solidFill>
                <a:latin typeface="Malgun Gothic"/>
                <a:cs typeface="Malgun Gothic"/>
              </a:rPr>
              <a:t>Rule</a:t>
            </a:r>
            <a:r>
              <a:rPr dirty="0" sz="3900" spc="-480" b="1">
                <a:solidFill>
                  <a:srgbClr val="313131"/>
                </a:solidFill>
                <a:latin typeface="Malgun Gothic"/>
                <a:cs typeface="Malgun Gothic"/>
              </a:rPr>
              <a:t> </a:t>
            </a:r>
            <a:r>
              <a:rPr dirty="0" sz="3900" spc="95" b="1">
                <a:solidFill>
                  <a:srgbClr val="313131"/>
                </a:solidFill>
                <a:latin typeface="Malgun Gothic"/>
                <a:cs typeface="Malgun Gothic"/>
              </a:rPr>
              <a:t>base</a:t>
            </a:r>
            <a:endParaRPr sz="3900">
              <a:latin typeface="Malgun Gothic"/>
              <a:cs typeface="Malgun Gothic"/>
            </a:endParaRPr>
          </a:p>
          <a:p>
            <a:pPr marL="356235" indent="-343535">
              <a:lnSpc>
                <a:spcPct val="100000"/>
              </a:lnSpc>
              <a:spcBef>
                <a:spcPts val="3354"/>
              </a:spcBef>
              <a:buFont typeface="Tahoma"/>
              <a:buChar char="●"/>
              <a:tabLst>
                <a:tab pos="356235" algn="l"/>
              </a:tabLst>
            </a:pPr>
            <a:r>
              <a:rPr dirty="0" sz="2700" spc="-225">
                <a:latin typeface="Malgun Gothic"/>
                <a:cs typeface="Malgun Gothic"/>
              </a:rPr>
              <a:t>순</a:t>
            </a:r>
            <a:r>
              <a:rPr dirty="0" sz="2700" spc="-335">
                <a:latin typeface="Malgun Gothic"/>
                <a:cs typeface="Malgun Gothic"/>
              </a:rPr>
              <a:t> </a:t>
            </a:r>
            <a:r>
              <a:rPr dirty="0" sz="2700" spc="-114">
                <a:latin typeface="Malgun Gothic"/>
                <a:cs typeface="Malgun Gothic"/>
              </a:rPr>
              <a:t>FAQ,</a:t>
            </a:r>
            <a:r>
              <a:rPr dirty="0" sz="2700" spc="-355">
                <a:latin typeface="Malgun Gothic"/>
                <a:cs typeface="Malgun Gothic"/>
              </a:rPr>
              <a:t> </a:t>
            </a:r>
            <a:r>
              <a:rPr dirty="0" sz="2700" spc="-220">
                <a:latin typeface="Malgun Gothic"/>
                <a:cs typeface="Malgun Gothic"/>
              </a:rPr>
              <a:t>정형화된</a:t>
            </a:r>
            <a:r>
              <a:rPr dirty="0" sz="2700" spc="-325">
                <a:latin typeface="Malgun Gothic"/>
                <a:cs typeface="Malgun Gothic"/>
              </a:rPr>
              <a:t> </a:t>
            </a:r>
            <a:r>
              <a:rPr dirty="0" sz="2700" spc="-220">
                <a:latin typeface="Malgun Gothic"/>
                <a:cs typeface="Malgun Gothic"/>
              </a:rPr>
              <a:t>업무</a:t>
            </a:r>
            <a:r>
              <a:rPr dirty="0" sz="2700" spc="-34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처리</a:t>
            </a:r>
            <a:r>
              <a:rPr dirty="0" sz="2700" spc="-320">
                <a:latin typeface="Malgun Gothic"/>
                <a:cs typeface="Malgun Gothic"/>
              </a:rPr>
              <a:t> </a:t>
            </a:r>
            <a:r>
              <a:rPr dirty="0" sz="2700" spc="125">
                <a:latin typeface="Malgun Gothic"/>
                <a:cs typeface="Malgun Gothic"/>
              </a:rPr>
              <a:t>→</a:t>
            </a:r>
            <a:r>
              <a:rPr dirty="0" sz="2700" spc="-330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복잡한</a:t>
            </a:r>
            <a:r>
              <a:rPr dirty="0" sz="2700" spc="-320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금융</a:t>
            </a:r>
            <a:r>
              <a:rPr dirty="0" sz="2700" spc="-33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문의</a:t>
            </a:r>
            <a:r>
              <a:rPr dirty="0" sz="2700" spc="-320">
                <a:latin typeface="Malgun Gothic"/>
                <a:cs typeface="Malgun Gothic"/>
              </a:rPr>
              <a:t> </a:t>
            </a:r>
            <a:r>
              <a:rPr dirty="0" sz="2700" spc="-165">
                <a:latin typeface="Malgun Gothic"/>
                <a:cs typeface="Malgun Gothic"/>
              </a:rPr>
              <a:t>한계</a:t>
            </a:r>
            <a:endParaRPr sz="27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430"/>
              </a:spcBef>
              <a:buFont typeface="Tahoma"/>
              <a:buChar char="●"/>
            </a:pPr>
            <a:endParaRPr sz="27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3900" spc="-10" b="1">
                <a:solidFill>
                  <a:srgbClr val="313131"/>
                </a:solidFill>
                <a:latin typeface="Malgun Gothic"/>
                <a:cs typeface="Malgun Gothic"/>
              </a:rPr>
              <a:t>OpenAI</a:t>
            </a:r>
            <a:endParaRPr sz="3900">
              <a:latin typeface="Malgun Gothic"/>
              <a:cs typeface="Malgun Gothic"/>
            </a:endParaRPr>
          </a:p>
          <a:p>
            <a:pPr marL="355600" marR="1271270" indent="-343535">
              <a:lnSpc>
                <a:spcPct val="124100"/>
              </a:lnSpc>
              <a:spcBef>
                <a:spcPts val="2175"/>
              </a:spcBef>
              <a:buFont typeface="Tahoma"/>
              <a:buChar char="●"/>
              <a:tabLst>
                <a:tab pos="398145" algn="l"/>
              </a:tabLst>
            </a:pPr>
            <a:r>
              <a:rPr dirty="0" sz="2700" spc="-225">
                <a:latin typeface="Malgun Gothic"/>
                <a:cs typeface="Malgun Gothic"/>
              </a:rPr>
              <a:t>다양한</a:t>
            </a:r>
            <a:r>
              <a:rPr dirty="0" sz="2700" spc="-315">
                <a:latin typeface="Malgun Gothic"/>
                <a:cs typeface="Malgun Gothic"/>
              </a:rPr>
              <a:t> </a:t>
            </a:r>
            <a:r>
              <a:rPr dirty="0" sz="2700" spc="-220">
                <a:latin typeface="Malgun Gothic"/>
                <a:cs typeface="Malgun Gothic"/>
              </a:rPr>
              <a:t>서비스</a:t>
            </a:r>
            <a:r>
              <a:rPr dirty="0" sz="2700" spc="-325">
                <a:latin typeface="Malgun Gothic"/>
                <a:cs typeface="Malgun Gothic"/>
              </a:rPr>
              <a:t> </a:t>
            </a:r>
            <a:r>
              <a:rPr dirty="0" sz="2700" spc="-220">
                <a:latin typeface="Malgun Gothic"/>
                <a:cs typeface="Malgun Gothic"/>
              </a:rPr>
              <a:t>연동</a:t>
            </a:r>
            <a:r>
              <a:rPr dirty="0" sz="2700" spc="-340">
                <a:latin typeface="Malgun Gothic"/>
                <a:cs typeface="Malgun Gothic"/>
              </a:rPr>
              <a:t> </a:t>
            </a:r>
            <a:r>
              <a:rPr dirty="0" sz="2700" spc="-200">
                <a:latin typeface="Malgun Gothic"/>
                <a:cs typeface="Malgun Gothic"/>
              </a:rPr>
              <a:t>가능하지만,</a:t>
            </a:r>
            <a:r>
              <a:rPr dirty="0" sz="2700" spc="-29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상황별</a:t>
            </a:r>
            <a:r>
              <a:rPr dirty="0" sz="2700" spc="-325">
                <a:latin typeface="Malgun Gothic"/>
                <a:cs typeface="Malgun Gothic"/>
              </a:rPr>
              <a:t> </a:t>
            </a:r>
            <a:r>
              <a:rPr dirty="0" sz="2700" spc="-229">
                <a:latin typeface="Malgun Gothic"/>
                <a:cs typeface="Malgun Gothic"/>
              </a:rPr>
              <a:t>맥락 </a:t>
            </a:r>
            <a:r>
              <a:rPr dirty="0" sz="2700" spc="-229">
                <a:latin typeface="Malgun Gothic"/>
                <a:cs typeface="Malgun Gothic"/>
              </a:rPr>
              <a:t>	</a:t>
            </a:r>
            <a:r>
              <a:rPr dirty="0" sz="2700" spc="-225">
                <a:latin typeface="Malgun Gothic"/>
                <a:cs typeface="Malgun Gothic"/>
              </a:rPr>
              <a:t>이해</a:t>
            </a:r>
            <a:r>
              <a:rPr dirty="0" sz="2700" spc="-330">
                <a:latin typeface="Malgun Gothic"/>
                <a:cs typeface="Malgun Gothic"/>
              </a:rPr>
              <a:t> </a:t>
            </a:r>
            <a:r>
              <a:rPr dirty="0" sz="2700" spc="-35">
                <a:latin typeface="Malgun Gothic"/>
                <a:cs typeface="Malgun Gothic"/>
              </a:rPr>
              <a:t>부족</a:t>
            </a:r>
            <a:endParaRPr sz="2700">
              <a:latin typeface="Malgun Gothic"/>
              <a:cs typeface="Malgun Gothic"/>
            </a:endParaRPr>
          </a:p>
          <a:p>
            <a:pPr marL="356235" indent="-343535">
              <a:lnSpc>
                <a:spcPct val="100000"/>
              </a:lnSpc>
              <a:spcBef>
                <a:spcPts val="4805"/>
              </a:spcBef>
              <a:buFont typeface="Tahoma"/>
              <a:buChar char="●"/>
              <a:tabLst>
                <a:tab pos="356235" algn="l"/>
              </a:tabLst>
            </a:pPr>
            <a:r>
              <a:rPr dirty="0" sz="2700" spc="-225">
                <a:latin typeface="Malgun Gothic"/>
                <a:cs typeface="Malgun Gothic"/>
              </a:rPr>
              <a:t>오픈</a:t>
            </a:r>
            <a:r>
              <a:rPr dirty="0" sz="2700" spc="-320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소스</a:t>
            </a:r>
            <a:r>
              <a:rPr dirty="0" sz="2700" spc="-33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활용시</a:t>
            </a:r>
            <a:r>
              <a:rPr dirty="0" sz="2700" spc="-320">
                <a:latin typeface="Malgun Gothic"/>
                <a:cs typeface="Malgun Gothic"/>
              </a:rPr>
              <a:t> </a:t>
            </a:r>
            <a:r>
              <a:rPr dirty="0" sz="2700" spc="-220">
                <a:latin typeface="Malgun Gothic"/>
                <a:cs typeface="Malgun Gothic"/>
              </a:rPr>
              <a:t>정보</a:t>
            </a:r>
            <a:r>
              <a:rPr dirty="0" sz="2700" spc="-33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노출</a:t>
            </a:r>
            <a:r>
              <a:rPr dirty="0" sz="2700" spc="-335">
                <a:latin typeface="Malgun Gothic"/>
                <a:cs typeface="Malgun Gothic"/>
              </a:rPr>
              <a:t> </a:t>
            </a:r>
            <a:r>
              <a:rPr dirty="0" sz="2700" spc="-25">
                <a:latin typeface="Malgun Gothic"/>
                <a:cs typeface="Malgun Gothic"/>
              </a:rPr>
              <a:t>우려</a:t>
            </a:r>
            <a:endParaRPr sz="2700">
              <a:latin typeface="Malgun Gothic"/>
              <a:cs typeface="Malgun Gothic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424161" y="3134359"/>
            <a:ext cx="8070215" cy="5539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100" b="1">
                <a:solidFill>
                  <a:srgbClr val="313131"/>
                </a:solidFill>
                <a:latin typeface="Malgun Gothic"/>
                <a:cs typeface="Malgun Gothic"/>
              </a:rPr>
              <a:t>LangChain</a:t>
            </a:r>
            <a:endParaRPr sz="39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354"/>
              </a:spcBef>
            </a:pPr>
            <a:r>
              <a:rPr dirty="0" sz="2700" spc="-250">
                <a:latin typeface="Malgun Gothic"/>
                <a:cs typeface="Malgun Gothic"/>
              </a:rPr>
              <a:t>정교한</a:t>
            </a:r>
            <a:r>
              <a:rPr dirty="0" sz="2700" spc="-420">
                <a:latin typeface="Malgun Gothic"/>
                <a:cs typeface="Malgun Gothic"/>
              </a:rPr>
              <a:t> </a:t>
            </a:r>
            <a:r>
              <a:rPr dirty="0" sz="2700" spc="-235">
                <a:latin typeface="Malgun Gothic"/>
                <a:cs typeface="Malgun Gothic"/>
              </a:rPr>
              <a:t>언어</a:t>
            </a:r>
            <a:r>
              <a:rPr dirty="0" sz="2700" spc="-400">
                <a:latin typeface="Malgun Gothic"/>
                <a:cs typeface="Malgun Gothic"/>
              </a:rPr>
              <a:t> </a:t>
            </a:r>
            <a:r>
              <a:rPr dirty="0" sz="2700" spc="-285">
                <a:latin typeface="Malgun Gothic"/>
                <a:cs typeface="Malgun Gothic"/>
              </a:rPr>
              <a:t>처리</a:t>
            </a:r>
            <a:endParaRPr sz="2700">
              <a:latin typeface="Malgun Gothic"/>
              <a:cs typeface="Malgun Gothic"/>
            </a:endParaRPr>
          </a:p>
          <a:p>
            <a:pPr marL="356235" indent="-343535">
              <a:lnSpc>
                <a:spcPct val="100000"/>
              </a:lnSpc>
              <a:spcBef>
                <a:spcPts val="780"/>
              </a:spcBef>
              <a:buFont typeface="Tahoma"/>
              <a:buChar char="●"/>
              <a:tabLst>
                <a:tab pos="356235" algn="l"/>
              </a:tabLst>
            </a:pPr>
            <a:r>
              <a:rPr dirty="0" sz="2700" spc="-225">
                <a:latin typeface="Malgun Gothic"/>
                <a:cs typeface="Malgun Gothic"/>
              </a:rPr>
              <a:t>고객</a:t>
            </a:r>
            <a:r>
              <a:rPr dirty="0" sz="2700" spc="-320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문의의</a:t>
            </a:r>
            <a:r>
              <a:rPr dirty="0" sz="2700" spc="-330">
                <a:latin typeface="Malgun Gothic"/>
                <a:cs typeface="Malgun Gothic"/>
              </a:rPr>
              <a:t> </a:t>
            </a:r>
            <a:r>
              <a:rPr dirty="0" sz="2700" spc="-220">
                <a:latin typeface="Malgun Gothic"/>
                <a:cs typeface="Malgun Gothic"/>
              </a:rPr>
              <a:t>맥락</a:t>
            </a:r>
            <a:r>
              <a:rPr dirty="0" sz="2700" spc="-32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이해</a:t>
            </a:r>
            <a:r>
              <a:rPr dirty="0" sz="2700" spc="-320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및</a:t>
            </a:r>
            <a:r>
              <a:rPr dirty="0" sz="2700" spc="-33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맞춤형</a:t>
            </a:r>
            <a:r>
              <a:rPr dirty="0" sz="2700" spc="-320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응답</a:t>
            </a:r>
            <a:r>
              <a:rPr dirty="0" sz="2700" spc="-330">
                <a:latin typeface="Malgun Gothic"/>
                <a:cs typeface="Malgun Gothic"/>
              </a:rPr>
              <a:t> </a:t>
            </a:r>
            <a:r>
              <a:rPr dirty="0" sz="2700" spc="-25">
                <a:latin typeface="Malgun Gothic"/>
                <a:cs typeface="Malgun Gothic"/>
              </a:rPr>
              <a:t>제공</a:t>
            </a:r>
            <a:endParaRPr sz="27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4800"/>
              </a:spcBef>
            </a:pPr>
            <a:r>
              <a:rPr dirty="0" sz="2700" spc="-245">
                <a:latin typeface="Malgun Gothic"/>
                <a:cs typeface="Malgun Gothic"/>
              </a:rPr>
              <a:t>복잡한</a:t>
            </a:r>
            <a:r>
              <a:rPr dirty="0" sz="2700" spc="-434">
                <a:latin typeface="Malgun Gothic"/>
                <a:cs typeface="Malgun Gothic"/>
              </a:rPr>
              <a:t> </a:t>
            </a:r>
            <a:r>
              <a:rPr dirty="0" sz="2700" spc="-240">
                <a:latin typeface="Malgun Gothic"/>
                <a:cs typeface="Malgun Gothic"/>
              </a:rPr>
              <a:t>워크</a:t>
            </a:r>
            <a:r>
              <a:rPr dirty="0" sz="2700" spc="-380">
                <a:latin typeface="Malgun Gothic"/>
                <a:cs typeface="Malgun Gothic"/>
              </a:rPr>
              <a:t> </a:t>
            </a:r>
            <a:r>
              <a:rPr dirty="0" sz="2700" spc="-245">
                <a:latin typeface="Malgun Gothic"/>
                <a:cs typeface="Malgun Gothic"/>
              </a:rPr>
              <a:t>플로우</a:t>
            </a:r>
            <a:r>
              <a:rPr dirty="0" sz="2700" spc="-434">
                <a:latin typeface="Malgun Gothic"/>
                <a:cs typeface="Malgun Gothic"/>
              </a:rPr>
              <a:t> </a:t>
            </a:r>
            <a:r>
              <a:rPr dirty="0" sz="2700" spc="-285">
                <a:latin typeface="Malgun Gothic"/>
                <a:cs typeface="Malgun Gothic"/>
              </a:rPr>
              <a:t>처리</a:t>
            </a:r>
            <a:endParaRPr sz="2700">
              <a:latin typeface="Malgun Gothic"/>
              <a:cs typeface="Malgun Gothic"/>
            </a:endParaRPr>
          </a:p>
          <a:p>
            <a:pPr marL="356235" indent="-343535">
              <a:lnSpc>
                <a:spcPct val="100000"/>
              </a:lnSpc>
              <a:spcBef>
                <a:spcPts val="770"/>
              </a:spcBef>
              <a:buFont typeface="Tahoma"/>
              <a:buChar char="●"/>
              <a:tabLst>
                <a:tab pos="356235" algn="l"/>
              </a:tabLst>
            </a:pPr>
            <a:r>
              <a:rPr dirty="0" sz="2700" spc="-220">
                <a:latin typeface="Malgun Gothic"/>
                <a:cs typeface="Malgun Gothic"/>
              </a:rPr>
              <a:t>데이터</a:t>
            </a:r>
            <a:r>
              <a:rPr dirty="0" sz="2700" spc="-335">
                <a:latin typeface="Malgun Gothic"/>
                <a:cs typeface="Malgun Gothic"/>
              </a:rPr>
              <a:t> </a:t>
            </a:r>
            <a:r>
              <a:rPr dirty="0" sz="2700" spc="-175">
                <a:latin typeface="Malgun Gothic"/>
                <a:cs typeface="Malgun Gothic"/>
              </a:rPr>
              <a:t>분석,</a:t>
            </a:r>
            <a:r>
              <a:rPr dirty="0" sz="2700" spc="-340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투자</a:t>
            </a:r>
            <a:r>
              <a:rPr dirty="0" sz="2700" spc="-32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리포트</a:t>
            </a:r>
            <a:r>
              <a:rPr dirty="0" sz="2700" spc="-320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요약</a:t>
            </a:r>
            <a:r>
              <a:rPr dirty="0" sz="2700" spc="-330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등</a:t>
            </a:r>
            <a:r>
              <a:rPr dirty="0" sz="2700" spc="-32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고급</a:t>
            </a:r>
            <a:r>
              <a:rPr dirty="0" sz="2700" spc="-335">
                <a:latin typeface="Malgun Gothic"/>
                <a:cs typeface="Malgun Gothic"/>
              </a:rPr>
              <a:t> </a:t>
            </a:r>
            <a:r>
              <a:rPr dirty="0" sz="2700" spc="-220">
                <a:latin typeface="Malgun Gothic"/>
                <a:cs typeface="Malgun Gothic"/>
              </a:rPr>
              <a:t>금융</a:t>
            </a:r>
            <a:r>
              <a:rPr dirty="0" sz="2700" spc="-325">
                <a:latin typeface="Malgun Gothic"/>
                <a:cs typeface="Malgun Gothic"/>
              </a:rPr>
              <a:t> </a:t>
            </a:r>
            <a:r>
              <a:rPr dirty="0" sz="2700" spc="-220">
                <a:latin typeface="Malgun Gothic"/>
                <a:cs typeface="Malgun Gothic"/>
              </a:rPr>
              <a:t>서비스</a:t>
            </a:r>
            <a:r>
              <a:rPr dirty="0" sz="2700" spc="-335">
                <a:latin typeface="Malgun Gothic"/>
                <a:cs typeface="Malgun Gothic"/>
              </a:rPr>
              <a:t> </a:t>
            </a:r>
            <a:r>
              <a:rPr dirty="0" sz="2700" spc="-180">
                <a:latin typeface="Malgun Gothic"/>
                <a:cs typeface="Malgun Gothic"/>
              </a:rPr>
              <a:t>지원</a:t>
            </a:r>
            <a:endParaRPr sz="2700">
              <a:latin typeface="Malgun Gothic"/>
              <a:cs typeface="Malgun Gothic"/>
            </a:endParaRPr>
          </a:p>
          <a:p>
            <a:pPr marL="356235" indent="-343535">
              <a:lnSpc>
                <a:spcPct val="100000"/>
              </a:lnSpc>
              <a:spcBef>
                <a:spcPts val="780"/>
              </a:spcBef>
              <a:buFont typeface="Tahoma"/>
              <a:buChar char="●"/>
              <a:tabLst>
                <a:tab pos="356235" algn="l"/>
              </a:tabLst>
            </a:pPr>
            <a:r>
              <a:rPr dirty="0" sz="2700" spc="-225">
                <a:latin typeface="Malgun Gothic"/>
                <a:cs typeface="Malgun Gothic"/>
              </a:rPr>
              <a:t>다양한</a:t>
            </a:r>
            <a:r>
              <a:rPr dirty="0" sz="2700" spc="-31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사내</a:t>
            </a:r>
            <a:r>
              <a:rPr dirty="0" sz="2700" spc="-325">
                <a:latin typeface="Malgun Gothic"/>
                <a:cs typeface="Malgun Gothic"/>
              </a:rPr>
              <a:t> </a:t>
            </a:r>
            <a:r>
              <a:rPr dirty="0" sz="2700">
                <a:latin typeface="Malgun Gothic"/>
                <a:cs typeface="Malgun Gothic"/>
              </a:rPr>
              <a:t>DB</a:t>
            </a:r>
            <a:r>
              <a:rPr dirty="0" sz="2700" spc="-345">
                <a:latin typeface="Malgun Gothic"/>
                <a:cs typeface="Malgun Gothic"/>
              </a:rPr>
              <a:t> </a:t>
            </a:r>
            <a:r>
              <a:rPr dirty="0" sz="2700" spc="-220">
                <a:latin typeface="Malgun Gothic"/>
                <a:cs typeface="Malgun Gothic"/>
              </a:rPr>
              <a:t>연동</a:t>
            </a:r>
            <a:r>
              <a:rPr dirty="0" sz="2700" spc="-315">
                <a:latin typeface="Malgun Gothic"/>
                <a:cs typeface="Malgun Gothic"/>
              </a:rPr>
              <a:t> </a:t>
            </a:r>
            <a:r>
              <a:rPr dirty="0" sz="2700" spc="-25">
                <a:latin typeface="Malgun Gothic"/>
                <a:cs typeface="Malgun Gothic"/>
              </a:rPr>
              <a:t>가능</a:t>
            </a:r>
            <a:endParaRPr sz="27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4800"/>
              </a:spcBef>
            </a:pPr>
            <a:r>
              <a:rPr dirty="0" sz="2700" spc="-250">
                <a:latin typeface="Malgun Gothic"/>
                <a:cs typeface="Malgun Gothic"/>
              </a:rPr>
              <a:t>융합과</a:t>
            </a:r>
            <a:r>
              <a:rPr dirty="0" sz="2700" spc="-420">
                <a:latin typeface="Malgun Gothic"/>
                <a:cs typeface="Malgun Gothic"/>
              </a:rPr>
              <a:t> </a:t>
            </a:r>
            <a:r>
              <a:rPr dirty="0" sz="2700" spc="-25">
                <a:latin typeface="Malgun Gothic"/>
                <a:cs typeface="Malgun Gothic"/>
              </a:rPr>
              <a:t>확장성</a:t>
            </a:r>
            <a:endParaRPr sz="2700">
              <a:latin typeface="Malgun Gothic"/>
              <a:cs typeface="Malgun Gothic"/>
            </a:endParaRPr>
          </a:p>
          <a:p>
            <a:pPr marL="356235" indent="-343535">
              <a:lnSpc>
                <a:spcPct val="100000"/>
              </a:lnSpc>
              <a:spcBef>
                <a:spcPts val="770"/>
              </a:spcBef>
              <a:buFont typeface="Tahoma"/>
              <a:buChar char="●"/>
              <a:tabLst>
                <a:tab pos="356235" algn="l"/>
              </a:tabLst>
            </a:pPr>
            <a:r>
              <a:rPr dirty="0" sz="2700" spc="-225">
                <a:latin typeface="Malgun Gothic"/>
                <a:cs typeface="Malgun Gothic"/>
              </a:rPr>
              <a:t>기존</a:t>
            </a:r>
            <a:r>
              <a:rPr dirty="0" sz="2700" spc="-32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금융</a:t>
            </a:r>
            <a:r>
              <a:rPr dirty="0" sz="2700" spc="-340">
                <a:latin typeface="Malgun Gothic"/>
                <a:cs typeface="Malgun Gothic"/>
              </a:rPr>
              <a:t> </a:t>
            </a:r>
            <a:r>
              <a:rPr dirty="0" sz="2700" spc="-80">
                <a:latin typeface="Malgun Gothic"/>
                <a:cs typeface="Malgun Gothic"/>
              </a:rPr>
              <a:t>API와</a:t>
            </a:r>
            <a:r>
              <a:rPr dirty="0" sz="2700" spc="-325">
                <a:latin typeface="Malgun Gothic"/>
                <a:cs typeface="Malgun Gothic"/>
              </a:rPr>
              <a:t> </a:t>
            </a:r>
            <a:r>
              <a:rPr dirty="0" sz="2700" spc="-220">
                <a:latin typeface="Malgun Gothic"/>
                <a:cs typeface="Malgun Gothic"/>
              </a:rPr>
              <a:t>연계</a:t>
            </a:r>
            <a:r>
              <a:rPr dirty="0" sz="2700" spc="-345">
                <a:latin typeface="Malgun Gothic"/>
                <a:cs typeface="Malgun Gothic"/>
              </a:rPr>
              <a:t> </a:t>
            </a:r>
            <a:r>
              <a:rPr dirty="0" sz="2700" spc="125">
                <a:latin typeface="Malgun Gothic"/>
                <a:cs typeface="Malgun Gothic"/>
              </a:rPr>
              <a:t>→</a:t>
            </a:r>
            <a:r>
              <a:rPr dirty="0" sz="2700" spc="-33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기존</a:t>
            </a:r>
            <a:r>
              <a:rPr dirty="0" sz="2700" spc="-32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시스템</a:t>
            </a:r>
            <a:r>
              <a:rPr dirty="0" sz="2700" spc="-320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보완</a:t>
            </a:r>
            <a:r>
              <a:rPr dirty="0" sz="2700" spc="-330">
                <a:latin typeface="Malgun Gothic"/>
                <a:cs typeface="Malgun Gothic"/>
              </a:rPr>
              <a:t> </a:t>
            </a:r>
            <a:r>
              <a:rPr dirty="0" sz="2700" spc="-35">
                <a:latin typeface="Malgun Gothic"/>
                <a:cs typeface="Malgun Gothic"/>
              </a:rPr>
              <a:t>가능</a:t>
            </a:r>
            <a:endParaRPr sz="2700">
              <a:latin typeface="Malgun Gothic"/>
              <a:cs typeface="Malgun Gothic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6257269" y="273811"/>
            <a:ext cx="110363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35">
                <a:solidFill>
                  <a:srgbClr val="5D6CBD"/>
                </a:solidFill>
                <a:latin typeface="Malgun Gothic"/>
                <a:cs typeface="Malgun Gothic"/>
              </a:rPr>
              <a:t>기술</a:t>
            </a:r>
            <a:r>
              <a:rPr dirty="0" sz="2300" spc="-509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10">
                <a:solidFill>
                  <a:srgbClr val="5D6CBD"/>
                </a:solidFill>
                <a:latin typeface="Malgun Gothic"/>
                <a:cs typeface="Malgun Gothic"/>
              </a:rPr>
              <a:t>구현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"/>
            <a:ext cx="18288000" cy="10287000"/>
            <a:chOff x="0" y="-2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5800" y="2133599"/>
              <a:ext cx="14376400" cy="68834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799" y="1917699"/>
              <a:ext cx="6083300" cy="508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7350" y="2698749"/>
              <a:ext cx="25400" cy="60071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3000" y="1689099"/>
              <a:ext cx="1054100" cy="9525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pc="-145"/>
              <a:t>Bllossom과</a:t>
            </a:r>
            <a:r>
              <a:rPr dirty="0" spc="-725"/>
              <a:t> </a:t>
            </a:r>
            <a:r>
              <a:rPr dirty="0" spc="-340"/>
              <a:t>다른</a:t>
            </a:r>
            <a:r>
              <a:rPr dirty="0" spc="-745"/>
              <a:t> </a:t>
            </a:r>
            <a:r>
              <a:rPr dirty="0" spc="-345"/>
              <a:t>모델</a:t>
            </a:r>
            <a:r>
              <a:rPr dirty="0" spc="-750"/>
              <a:t> </a:t>
            </a:r>
            <a:r>
              <a:rPr dirty="0" spc="-445"/>
              <a:t>비교</a:t>
            </a: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15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2286126" y="1832229"/>
            <a:ext cx="6488430" cy="6900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151890">
              <a:lnSpc>
                <a:spcPct val="100000"/>
              </a:lnSpc>
              <a:spcBef>
                <a:spcPts val="100"/>
              </a:spcBef>
            </a:pPr>
            <a:r>
              <a:rPr dirty="0" sz="3500" spc="-114">
                <a:solidFill>
                  <a:srgbClr val="5D6CBD"/>
                </a:solidFill>
                <a:latin typeface="Malgun Gothic"/>
                <a:cs typeface="Malgun Gothic"/>
              </a:rPr>
              <a:t>허깅페이스(Hugging</a:t>
            </a:r>
            <a:r>
              <a:rPr dirty="0" sz="3500" spc="-420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500" spc="70">
                <a:solidFill>
                  <a:srgbClr val="5D6CBD"/>
                </a:solidFill>
                <a:latin typeface="Malgun Gothic"/>
                <a:cs typeface="Malgun Gothic"/>
              </a:rPr>
              <a:t>Face)</a:t>
            </a:r>
            <a:endParaRPr sz="3500">
              <a:latin typeface="Malgun Gothic"/>
              <a:cs typeface="Malgun Gothic"/>
            </a:endParaRPr>
          </a:p>
          <a:p>
            <a:pPr marL="354965" indent="-342265">
              <a:lnSpc>
                <a:spcPct val="100000"/>
              </a:lnSpc>
              <a:spcBef>
                <a:spcPts val="4595"/>
              </a:spcBef>
              <a:buSzPct val="96666"/>
              <a:buAutoNum type="arabicPeriod"/>
              <a:tabLst>
                <a:tab pos="354965" algn="l"/>
              </a:tabLst>
            </a:pPr>
            <a:r>
              <a:rPr dirty="0" sz="3000" spc="95">
                <a:latin typeface="Malgun Gothic"/>
                <a:cs typeface="Malgun Gothic"/>
              </a:rPr>
              <a:t>FinGPT</a:t>
            </a:r>
            <a:r>
              <a:rPr dirty="0" sz="3000" spc="-370">
                <a:latin typeface="Malgun Gothic"/>
                <a:cs typeface="Malgun Gothic"/>
              </a:rPr>
              <a:t> </a:t>
            </a:r>
            <a:r>
              <a:rPr dirty="0" sz="3000" spc="100">
                <a:latin typeface="Malgun Gothic"/>
                <a:cs typeface="Malgun Gothic"/>
              </a:rPr>
              <a:t>(Financial</a:t>
            </a:r>
            <a:r>
              <a:rPr dirty="0" sz="3000" spc="-380">
                <a:latin typeface="Malgun Gothic"/>
                <a:cs typeface="Malgun Gothic"/>
              </a:rPr>
              <a:t> </a:t>
            </a:r>
            <a:r>
              <a:rPr dirty="0" sz="3000" spc="60">
                <a:latin typeface="Malgun Gothic"/>
                <a:cs typeface="Malgun Gothic"/>
              </a:rPr>
              <a:t>GPT)</a:t>
            </a:r>
            <a:endParaRPr sz="3000">
              <a:latin typeface="Malgun Gothic"/>
              <a:cs typeface="Malgun Gothic"/>
            </a:endParaRPr>
          </a:p>
          <a:p>
            <a:pPr lvl="1" marL="381635" indent="-343535">
              <a:lnSpc>
                <a:spcPct val="100000"/>
              </a:lnSpc>
              <a:spcBef>
                <a:spcPts val="3110"/>
              </a:spcBef>
              <a:buFont typeface="Tahoma"/>
              <a:buChar char="●"/>
              <a:tabLst>
                <a:tab pos="381635" algn="l"/>
              </a:tabLst>
            </a:pPr>
            <a:r>
              <a:rPr dirty="0" sz="2700" spc="-25">
                <a:latin typeface="Malgun Gothic"/>
                <a:cs typeface="Malgun Gothic"/>
              </a:rPr>
              <a:t>특징:</a:t>
            </a:r>
            <a:endParaRPr sz="2700">
              <a:latin typeface="Malgun Gothic"/>
              <a:cs typeface="Malgun Gothic"/>
            </a:endParaRPr>
          </a:p>
          <a:p>
            <a:pPr lvl="2" marL="723265" marR="5080" indent="-342900">
              <a:lnSpc>
                <a:spcPct val="100000"/>
              </a:lnSpc>
              <a:spcBef>
                <a:spcPts val="5"/>
              </a:spcBef>
              <a:buFont typeface="Tahoma"/>
              <a:buChar char="○"/>
              <a:tabLst>
                <a:tab pos="885190" algn="l"/>
              </a:tabLst>
            </a:pPr>
            <a:r>
              <a:rPr dirty="0" sz="2700" spc="-225">
                <a:latin typeface="Malgun Gothic"/>
                <a:cs typeface="Malgun Gothic"/>
              </a:rPr>
              <a:t>금융</a:t>
            </a:r>
            <a:r>
              <a:rPr dirty="0" sz="2700" spc="-330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데이터를</a:t>
            </a:r>
            <a:r>
              <a:rPr dirty="0" sz="2700" spc="-325">
                <a:latin typeface="Malgun Gothic"/>
                <a:cs typeface="Malgun Gothic"/>
              </a:rPr>
              <a:t> </a:t>
            </a:r>
            <a:r>
              <a:rPr dirty="0" sz="2700" spc="-229">
                <a:latin typeface="Malgun Gothic"/>
                <a:cs typeface="Malgun Gothic"/>
              </a:rPr>
              <a:t>기반으로</a:t>
            </a:r>
            <a:r>
              <a:rPr dirty="0" sz="2700" spc="-29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훈련된</a:t>
            </a:r>
            <a:r>
              <a:rPr dirty="0" sz="2700" spc="-32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대형</a:t>
            </a:r>
            <a:r>
              <a:rPr dirty="0" sz="2700" spc="-330">
                <a:latin typeface="Malgun Gothic"/>
                <a:cs typeface="Malgun Gothic"/>
              </a:rPr>
              <a:t> </a:t>
            </a:r>
            <a:r>
              <a:rPr dirty="0" sz="2700" spc="-210">
                <a:latin typeface="Malgun Gothic"/>
                <a:cs typeface="Malgun Gothic"/>
              </a:rPr>
              <a:t>언어 </a:t>
            </a:r>
            <a:r>
              <a:rPr dirty="0" sz="2700" spc="-210">
                <a:latin typeface="Malgun Gothic"/>
                <a:cs typeface="Malgun Gothic"/>
              </a:rPr>
              <a:t>	</a:t>
            </a:r>
            <a:r>
              <a:rPr dirty="0" sz="2700" spc="-185">
                <a:latin typeface="Malgun Gothic"/>
                <a:cs typeface="Malgun Gothic"/>
              </a:rPr>
              <a:t>모델로,</a:t>
            </a:r>
            <a:r>
              <a:rPr dirty="0" sz="2700" spc="-300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금융</a:t>
            </a:r>
            <a:r>
              <a:rPr dirty="0" sz="2700" spc="-315">
                <a:latin typeface="Malgun Gothic"/>
                <a:cs typeface="Malgun Gothic"/>
              </a:rPr>
              <a:t> </a:t>
            </a:r>
            <a:r>
              <a:rPr dirty="0" sz="2700" spc="-229">
                <a:latin typeface="Malgun Gothic"/>
                <a:cs typeface="Malgun Gothic"/>
              </a:rPr>
              <a:t>분석</a:t>
            </a:r>
            <a:r>
              <a:rPr dirty="0" sz="2700" spc="-31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및</a:t>
            </a:r>
            <a:r>
              <a:rPr dirty="0" sz="2700" spc="-330">
                <a:latin typeface="Malgun Gothic"/>
                <a:cs typeface="Malgun Gothic"/>
              </a:rPr>
              <a:t> </a:t>
            </a:r>
            <a:r>
              <a:rPr dirty="0" sz="2700" spc="-229">
                <a:latin typeface="Malgun Gothic"/>
                <a:cs typeface="Malgun Gothic"/>
              </a:rPr>
              <a:t>감정분석에</a:t>
            </a:r>
            <a:r>
              <a:rPr dirty="0" sz="2700" spc="-290">
                <a:latin typeface="Malgun Gothic"/>
                <a:cs typeface="Malgun Gothic"/>
              </a:rPr>
              <a:t> </a:t>
            </a:r>
            <a:r>
              <a:rPr dirty="0" sz="2700" spc="-25">
                <a:latin typeface="Malgun Gothic"/>
                <a:cs typeface="Malgun Gothic"/>
              </a:rPr>
              <a:t>최적화</a:t>
            </a:r>
            <a:endParaRPr sz="2700">
              <a:latin typeface="Malgun Gothic"/>
              <a:cs typeface="Malgun Gothic"/>
            </a:endParaRPr>
          </a:p>
          <a:p>
            <a:pPr lvl="1" marL="394335" indent="-343535">
              <a:lnSpc>
                <a:spcPct val="100000"/>
              </a:lnSpc>
              <a:spcBef>
                <a:spcPts val="4480"/>
              </a:spcBef>
              <a:buFont typeface="Tahoma"/>
              <a:buChar char="●"/>
              <a:tabLst>
                <a:tab pos="394335" algn="l"/>
              </a:tabLst>
            </a:pPr>
            <a:r>
              <a:rPr dirty="0" sz="2700" spc="-25">
                <a:latin typeface="Malgun Gothic"/>
                <a:cs typeface="Malgun Gothic"/>
              </a:rPr>
              <a:t>장점:</a:t>
            </a:r>
            <a:endParaRPr sz="2700">
              <a:latin typeface="Malgun Gothic"/>
              <a:cs typeface="Malgun Gothic"/>
            </a:endParaRPr>
          </a:p>
          <a:p>
            <a:pPr lvl="2" marL="737235" indent="-343535">
              <a:lnSpc>
                <a:spcPct val="100000"/>
              </a:lnSpc>
              <a:buFont typeface="Tahoma"/>
              <a:buChar char="○"/>
              <a:tabLst>
                <a:tab pos="737235" algn="l"/>
              </a:tabLst>
            </a:pPr>
            <a:r>
              <a:rPr dirty="0" sz="2700" spc="-225">
                <a:latin typeface="Malgun Gothic"/>
                <a:cs typeface="Malgun Gothic"/>
              </a:rPr>
              <a:t>금융</a:t>
            </a:r>
            <a:r>
              <a:rPr dirty="0" sz="2700" spc="-315">
                <a:latin typeface="Malgun Gothic"/>
                <a:cs typeface="Malgun Gothic"/>
              </a:rPr>
              <a:t> </a:t>
            </a:r>
            <a:r>
              <a:rPr dirty="0" sz="2700" spc="-229">
                <a:latin typeface="Malgun Gothic"/>
                <a:cs typeface="Malgun Gothic"/>
              </a:rPr>
              <a:t>특화로</a:t>
            </a:r>
            <a:r>
              <a:rPr dirty="0" sz="2700" spc="-32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정확도</a:t>
            </a:r>
            <a:r>
              <a:rPr dirty="0" sz="2700" spc="-315">
                <a:latin typeface="Malgun Gothic"/>
                <a:cs typeface="Malgun Gothic"/>
              </a:rPr>
              <a:t> </a:t>
            </a:r>
            <a:r>
              <a:rPr dirty="0" sz="2700" spc="-35">
                <a:latin typeface="Malgun Gothic"/>
                <a:cs typeface="Malgun Gothic"/>
              </a:rPr>
              <a:t>높음</a:t>
            </a:r>
            <a:endParaRPr sz="2700">
              <a:latin typeface="Malgun Gothic"/>
              <a:cs typeface="Malgun Gothic"/>
            </a:endParaRPr>
          </a:p>
          <a:p>
            <a:pPr lvl="2" marL="737235" indent="-343535">
              <a:lnSpc>
                <a:spcPct val="100000"/>
              </a:lnSpc>
              <a:buFont typeface="Tahoma"/>
              <a:buChar char="○"/>
              <a:tabLst>
                <a:tab pos="737235" algn="l"/>
              </a:tabLst>
            </a:pPr>
            <a:r>
              <a:rPr dirty="0" sz="2700" spc="-225">
                <a:latin typeface="Malgun Gothic"/>
                <a:cs typeface="Malgun Gothic"/>
              </a:rPr>
              <a:t>오픈</a:t>
            </a:r>
            <a:r>
              <a:rPr dirty="0" sz="2700" spc="-320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소스의</a:t>
            </a:r>
            <a:r>
              <a:rPr dirty="0" sz="2700" spc="-32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활용도</a:t>
            </a:r>
            <a:r>
              <a:rPr dirty="0" sz="2700" spc="-315">
                <a:latin typeface="Malgun Gothic"/>
                <a:cs typeface="Malgun Gothic"/>
              </a:rPr>
              <a:t> </a:t>
            </a:r>
            <a:r>
              <a:rPr dirty="0" sz="2700" spc="-25">
                <a:latin typeface="Malgun Gothic"/>
                <a:cs typeface="Malgun Gothic"/>
              </a:rPr>
              <a:t>높음</a:t>
            </a:r>
            <a:endParaRPr sz="2700">
              <a:latin typeface="Malgun Gothic"/>
              <a:cs typeface="Malgun Gothic"/>
            </a:endParaRPr>
          </a:p>
          <a:p>
            <a:pPr lvl="2">
              <a:lnSpc>
                <a:spcPct val="100000"/>
              </a:lnSpc>
              <a:spcBef>
                <a:spcPts val="85"/>
              </a:spcBef>
              <a:buFont typeface="Tahoma"/>
              <a:buChar char="○"/>
            </a:pPr>
            <a:endParaRPr sz="2700">
              <a:latin typeface="Malgun Gothic"/>
              <a:cs typeface="Malgun Gothic"/>
            </a:endParaRPr>
          </a:p>
          <a:p>
            <a:pPr lvl="1" marL="381635" indent="-343535">
              <a:lnSpc>
                <a:spcPct val="100000"/>
              </a:lnSpc>
              <a:buFont typeface="Tahoma"/>
              <a:buChar char="●"/>
              <a:tabLst>
                <a:tab pos="381635" algn="l"/>
              </a:tabLst>
            </a:pPr>
            <a:r>
              <a:rPr dirty="0" sz="2700" spc="-25">
                <a:latin typeface="Malgun Gothic"/>
                <a:cs typeface="Malgun Gothic"/>
              </a:rPr>
              <a:t>단점:</a:t>
            </a:r>
            <a:endParaRPr sz="2700">
              <a:latin typeface="Malgun Gothic"/>
              <a:cs typeface="Malgun Gothic"/>
            </a:endParaRPr>
          </a:p>
          <a:p>
            <a:pPr lvl="2" marL="724535" indent="-343535">
              <a:lnSpc>
                <a:spcPct val="100000"/>
              </a:lnSpc>
              <a:buFont typeface="Tahoma"/>
              <a:buChar char="○"/>
              <a:tabLst>
                <a:tab pos="724535" algn="l"/>
              </a:tabLst>
            </a:pPr>
            <a:r>
              <a:rPr dirty="0" sz="2700" spc="-225">
                <a:latin typeface="Malgun Gothic"/>
                <a:cs typeface="Malgun Gothic"/>
              </a:rPr>
              <a:t>실시간</a:t>
            </a:r>
            <a:r>
              <a:rPr dirty="0" sz="2700" spc="-320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데이터</a:t>
            </a:r>
            <a:r>
              <a:rPr dirty="0" sz="2700" spc="-31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처리</a:t>
            </a:r>
            <a:r>
              <a:rPr dirty="0" sz="2700" spc="-325">
                <a:latin typeface="Malgun Gothic"/>
                <a:cs typeface="Malgun Gothic"/>
              </a:rPr>
              <a:t> </a:t>
            </a:r>
            <a:r>
              <a:rPr dirty="0" sz="2700" spc="-25">
                <a:latin typeface="Malgun Gothic"/>
                <a:cs typeface="Malgun Gothic"/>
              </a:rPr>
              <a:t>부족</a:t>
            </a:r>
            <a:endParaRPr sz="2700">
              <a:latin typeface="Malgun Gothic"/>
              <a:cs typeface="Malgun Gothic"/>
            </a:endParaRPr>
          </a:p>
          <a:p>
            <a:pPr lvl="2" marL="724535" indent="-343535">
              <a:lnSpc>
                <a:spcPct val="100000"/>
              </a:lnSpc>
              <a:buFont typeface="Tahoma"/>
              <a:buChar char="○"/>
              <a:tabLst>
                <a:tab pos="724535" algn="l"/>
              </a:tabLst>
            </a:pPr>
            <a:r>
              <a:rPr dirty="0" sz="2700" spc="-225">
                <a:latin typeface="Malgun Gothic"/>
                <a:cs typeface="Malgun Gothic"/>
              </a:rPr>
              <a:t>금융에만</a:t>
            </a:r>
            <a:r>
              <a:rPr dirty="0" sz="2700" spc="-305">
                <a:latin typeface="Malgun Gothic"/>
                <a:cs typeface="Malgun Gothic"/>
              </a:rPr>
              <a:t> </a:t>
            </a:r>
            <a:r>
              <a:rPr dirty="0" sz="2700" spc="-25">
                <a:latin typeface="Malgun Gothic"/>
                <a:cs typeface="Malgun Gothic"/>
              </a:rPr>
              <a:t>최적화</a:t>
            </a:r>
            <a:endParaRPr sz="2700">
              <a:latin typeface="Malgun Gothic"/>
              <a:cs typeface="Malgun Gothic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30530" indent="-417830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430530" algn="l"/>
              </a:tabLst>
            </a:pPr>
            <a:r>
              <a:rPr dirty="0" spc="-10"/>
              <a:t>라마(Llama)</a:t>
            </a:r>
          </a:p>
          <a:p>
            <a:pPr lvl="1" marL="368935" indent="-343535">
              <a:lnSpc>
                <a:spcPct val="100000"/>
              </a:lnSpc>
              <a:spcBef>
                <a:spcPts val="3110"/>
              </a:spcBef>
              <a:buFont typeface="Tahoma"/>
              <a:buChar char="●"/>
              <a:tabLst>
                <a:tab pos="368935" algn="l"/>
              </a:tabLst>
            </a:pPr>
            <a:r>
              <a:rPr dirty="0" sz="2700" spc="-25">
                <a:latin typeface="Malgun Gothic"/>
                <a:cs typeface="Malgun Gothic"/>
              </a:rPr>
              <a:t>특징:</a:t>
            </a:r>
            <a:endParaRPr sz="2700">
              <a:latin typeface="Malgun Gothic"/>
              <a:cs typeface="Malgun Gothic"/>
            </a:endParaRPr>
          </a:p>
          <a:p>
            <a:pPr lvl="2" marL="711835" indent="-343535">
              <a:lnSpc>
                <a:spcPct val="100000"/>
              </a:lnSpc>
              <a:buFont typeface="Tahoma"/>
              <a:buChar char="○"/>
              <a:tabLst>
                <a:tab pos="711835" algn="l"/>
              </a:tabLst>
            </a:pPr>
            <a:r>
              <a:rPr dirty="0" sz="2700" spc="-85">
                <a:latin typeface="Malgun Gothic"/>
                <a:cs typeface="Malgun Gothic"/>
              </a:rPr>
              <a:t>메타(Meta)에서</a:t>
            </a:r>
            <a:r>
              <a:rPr dirty="0" sz="2700" spc="-305">
                <a:latin typeface="Malgun Gothic"/>
                <a:cs typeface="Malgun Gothic"/>
              </a:rPr>
              <a:t> </a:t>
            </a:r>
            <a:r>
              <a:rPr dirty="0" sz="2700" spc="-229">
                <a:latin typeface="Malgun Gothic"/>
                <a:cs typeface="Malgun Gothic"/>
              </a:rPr>
              <a:t>개발한</a:t>
            </a:r>
            <a:r>
              <a:rPr dirty="0" sz="2700" spc="-310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대형</a:t>
            </a:r>
            <a:r>
              <a:rPr dirty="0" sz="2700" spc="-30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언어</a:t>
            </a:r>
            <a:r>
              <a:rPr dirty="0" sz="2700" spc="-310">
                <a:latin typeface="Malgun Gothic"/>
                <a:cs typeface="Malgun Gothic"/>
              </a:rPr>
              <a:t> </a:t>
            </a:r>
            <a:r>
              <a:rPr dirty="0" sz="2700" spc="-190">
                <a:latin typeface="Malgun Gothic"/>
                <a:cs typeface="Malgun Gothic"/>
              </a:rPr>
              <a:t>모델</a:t>
            </a:r>
            <a:endParaRPr sz="2700">
              <a:latin typeface="Malgun Gothic"/>
              <a:cs typeface="Malgun Gothic"/>
            </a:endParaRPr>
          </a:p>
          <a:p>
            <a:pPr lvl="2" marL="788670" indent="-420370">
              <a:lnSpc>
                <a:spcPct val="100000"/>
              </a:lnSpc>
              <a:buFont typeface="Tahoma"/>
              <a:buChar char="○"/>
              <a:tabLst>
                <a:tab pos="788670" algn="l"/>
              </a:tabLst>
            </a:pPr>
            <a:r>
              <a:rPr dirty="0" sz="2700" spc="-229">
                <a:latin typeface="Malgun Gothic"/>
                <a:cs typeface="Malgun Gothic"/>
              </a:rPr>
              <a:t>다양한</a:t>
            </a:r>
            <a:r>
              <a:rPr dirty="0" sz="2700" spc="-30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자연어</a:t>
            </a:r>
            <a:r>
              <a:rPr dirty="0" sz="2700" spc="-320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처리</a:t>
            </a:r>
            <a:r>
              <a:rPr dirty="0" sz="2700" spc="-325">
                <a:latin typeface="Malgun Gothic"/>
                <a:cs typeface="Malgun Gothic"/>
              </a:rPr>
              <a:t> </a:t>
            </a:r>
            <a:r>
              <a:rPr dirty="0" sz="2700" spc="-229">
                <a:latin typeface="Malgun Gothic"/>
                <a:cs typeface="Malgun Gothic"/>
              </a:rPr>
              <a:t>작업에</a:t>
            </a:r>
            <a:r>
              <a:rPr dirty="0" sz="2700" spc="-305">
                <a:latin typeface="Malgun Gothic"/>
                <a:cs typeface="Malgun Gothic"/>
              </a:rPr>
              <a:t> </a:t>
            </a:r>
            <a:r>
              <a:rPr dirty="0" sz="2700" spc="-25">
                <a:latin typeface="Malgun Gothic"/>
                <a:cs typeface="Malgun Gothic"/>
              </a:rPr>
              <a:t>적합</a:t>
            </a:r>
            <a:endParaRPr sz="2700">
              <a:latin typeface="Malgun Gothic"/>
              <a:cs typeface="Malgun Gothic"/>
            </a:endParaRPr>
          </a:p>
          <a:p>
            <a:pPr lvl="1" marL="381000" indent="-342900">
              <a:lnSpc>
                <a:spcPct val="100000"/>
              </a:lnSpc>
              <a:spcBef>
                <a:spcPts val="4484"/>
              </a:spcBef>
              <a:buFont typeface="Tahoma"/>
              <a:buChar char="●"/>
              <a:tabLst>
                <a:tab pos="381000" algn="l"/>
              </a:tabLst>
            </a:pPr>
            <a:r>
              <a:rPr dirty="0" sz="2700" spc="-25">
                <a:latin typeface="Malgun Gothic"/>
                <a:cs typeface="Malgun Gothic"/>
              </a:rPr>
              <a:t>장점:</a:t>
            </a:r>
            <a:endParaRPr sz="2700">
              <a:latin typeface="Malgun Gothic"/>
              <a:cs typeface="Malgun Gothic"/>
            </a:endParaRPr>
          </a:p>
          <a:p>
            <a:pPr lvl="2" marL="724535" indent="-343535">
              <a:lnSpc>
                <a:spcPct val="100000"/>
              </a:lnSpc>
              <a:buFont typeface="Tahoma"/>
              <a:buChar char="○"/>
              <a:tabLst>
                <a:tab pos="724535" algn="l"/>
              </a:tabLst>
            </a:pPr>
            <a:r>
              <a:rPr dirty="0" sz="2700" spc="-225">
                <a:latin typeface="Malgun Gothic"/>
                <a:cs typeface="Malgun Gothic"/>
              </a:rPr>
              <a:t>높은</a:t>
            </a:r>
            <a:r>
              <a:rPr dirty="0" sz="2700" spc="-320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성능과</a:t>
            </a:r>
            <a:r>
              <a:rPr dirty="0" sz="2700" spc="-330">
                <a:latin typeface="Malgun Gothic"/>
                <a:cs typeface="Malgun Gothic"/>
              </a:rPr>
              <a:t> </a:t>
            </a:r>
            <a:r>
              <a:rPr dirty="0" sz="2700" spc="-25">
                <a:latin typeface="Malgun Gothic"/>
                <a:cs typeface="Malgun Gothic"/>
              </a:rPr>
              <a:t>범용성</a:t>
            </a:r>
            <a:endParaRPr sz="2700">
              <a:latin typeface="Malgun Gothic"/>
              <a:cs typeface="Malgun Gothic"/>
            </a:endParaRPr>
          </a:p>
          <a:p>
            <a:pPr lvl="2" marL="724535" indent="-343535">
              <a:lnSpc>
                <a:spcPct val="100000"/>
              </a:lnSpc>
              <a:buFont typeface="Tahoma"/>
              <a:buChar char="○"/>
              <a:tabLst>
                <a:tab pos="724535" algn="l"/>
              </a:tabLst>
            </a:pPr>
            <a:r>
              <a:rPr dirty="0" sz="2700" spc="-225">
                <a:latin typeface="Malgun Gothic"/>
                <a:cs typeface="Malgun Gothic"/>
              </a:rPr>
              <a:t>여러</a:t>
            </a:r>
            <a:r>
              <a:rPr dirty="0" sz="2700" spc="-32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분야에서</a:t>
            </a:r>
            <a:r>
              <a:rPr dirty="0" sz="2700" spc="-310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활용</a:t>
            </a:r>
            <a:r>
              <a:rPr dirty="0" sz="2700" spc="-335">
                <a:latin typeface="Malgun Gothic"/>
                <a:cs typeface="Malgun Gothic"/>
              </a:rPr>
              <a:t> </a:t>
            </a:r>
            <a:r>
              <a:rPr dirty="0" sz="2700" spc="-25">
                <a:latin typeface="Malgun Gothic"/>
                <a:cs typeface="Malgun Gothic"/>
              </a:rPr>
              <a:t>가능</a:t>
            </a:r>
            <a:endParaRPr sz="2700">
              <a:latin typeface="Malgun Gothic"/>
              <a:cs typeface="Malgun Gothic"/>
            </a:endParaRPr>
          </a:p>
          <a:p>
            <a:pPr lvl="2">
              <a:lnSpc>
                <a:spcPct val="100000"/>
              </a:lnSpc>
              <a:spcBef>
                <a:spcPts val="80"/>
              </a:spcBef>
              <a:buFont typeface="Tahoma"/>
              <a:buChar char="○"/>
            </a:pPr>
            <a:endParaRPr sz="2700"/>
          </a:p>
          <a:p>
            <a:pPr lvl="1" marL="394335" indent="-343535">
              <a:lnSpc>
                <a:spcPct val="100000"/>
              </a:lnSpc>
              <a:spcBef>
                <a:spcPts val="5"/>
              </a:spcBef>
              <a:buFont typeface="Tahoma"/>
              <a:buChar char="●"/>
              <a:tabLst>
                <a:tab pos="394335" algn="l"/>
              </a:tabLst>
            </a:pPr>
            <a:r>
              <a:rPr dirty="0" sz="2700" spc="-25">
                <a:latin typeface="Malgun Gothic"/>
                <a:cs typeface="Malgun Gothic"/>
              </a:rPr>
              <a:t>단점:</a:t>
            </a:r>
            <a:endParaRPr sz="2700">
              <a:latin typeface="Malgun Gothic"/>
              <a:cs typeface="Malgun Gothic"/>
            </a:endParaRPr>
          </a:p>
          <a:p>
            <a:pPr lvl="2" marL="736600" indent="-342900">
              <a:lnSpc>
                <a:spcPct val="100000"/>
              </a:lnSpc>
              <a:buFont typeface="Tahoma"/>
              <a:buChar char="○"/>
              <a:tabLst>
                <a:tab pos="736600" algn="l"/>
              </a:tabLst>
            </a:pPr>
            <a:r>
              <a:rPr dirty="0" sz="2700" spc="-10">
                <a:latin typeface="Malgun Gothic"/>
                <a:cs typeface="Malgun Gothic"/>
              </a:rPr>
              <a:t>GPT에</a:t>
            </a:r>
            <a:r>
              <a:rPr dirty="0" sz="2700" spc="-34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비하여</a:t>
            </a:r>
            <a:r>
              <a:rPr dirty="0" sz="2700" spc="-315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성능이</a:t>
            </a:r>
            <a:r>
              <a:rPr dirty="0" sz="2700" spc="-320">
                <a:latin typeface="Malgun Gothic"/>
                <a:cs typeface="Malgun Gothic"/>
              </a:rPr>
              <a:t> </a:t>
            </a:r>
            <a:r>
              <a:rPr dirty="0" sz="2700" spc="-25">
                <a:latin typeface="Malgun Gothic"/>
                <a:cs typeface="Malgun Gothic"/>
              </a:rPr>
              <a:t>낮음</a:t>
            </a:r>
            <a:endParaRPr sz="2700">
              <a:latin typeface="Malgun Gothic"/>
              <a:cs typeface="Malgun Gothic"/>
            </a:endParaRPr>
          </a:p>
          <a:p>
            <a:pPr lvl="2" marL="737235" indent="-343535">
              <a:lnSpc>
                <a:spcPct val="100000"/>
              </a:lnSpc>
              <a:buFont typeface="Tahoma"/>
              <a:buChar char="○"/>
              <a:tabLst>
                <a:tab pos="737235" algn="l"/>
              </a:tabLst>
            </a:pPr>
            <a:r>
              <a:rPr dirty="0" sz="2700" spc="-229">
                <a:latin typeface="Malgun Gothic"/>
                <a:cs typeface="Malgun Gothic"/>
              </a:rPr>
              <a:t>한국어</a:t>
            </a:r>
            <a:r>
              <a:rPr dirty="0" sz="2700" spc="-300">
                <a:latin typeface="Malgun Gothic"/>
                <a:cs typeface="Malgun Gothic"/>
              </a:rPr>
              <a:t> </a:t>
            </a:r>
            <a:r>
              <a:rPr dirty="0" sz="2700" spc="-225">
                <a:latin typeface="Malgun Gothic"/>
                <a:cs typeface="Malgun Gothic"/>
              </a:rPr>
              <a:t>지원하지</a:t>
            </a:r>
            <a:r>
              <a:rPr dirty="0" sz="2700" spc="-315">
                <a:latin typeface="Malgun Gothic"/>
                <a:cs typeface="Malgun Gothic"/>
              </a:rPr>
              <a:t> </a:t>
            </a:r>
            <a:r>
              <a:rPr dirty="0" sz="2700" spc="-25">
                <a:latin typeface="Malgun Gothic"/>
                <a:cs typeface="Malgun Gothic"/>
              </a:rPr>
              <a:t>않음</a:t>
            </a:r>
            <a:endParaRPr sz="2700">
              <a:latin typeface="Malgun Gothic"/>
              <a:cs typeface="Malgun Gothic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6257269" y="273811"/>
            <a:ext cx="110363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35">
                <a:solidFill>
                  <a:srgbClr val="5D6CBD"/>
                </a:solidFill>
                <a:latin typeface="Malgun Gothic"/>
                <a:cs typeface="Malgun Gothic"/>
              </a:rPr>
              <a:t>기술</a:t>
            </a:r>
            <a:r>
              <a:rPr dirty="0" sz="2300" spc="-509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10">
                <a:solidFill>
                  <a:srgbClr val="5D6CBD"/>
                </a:solidFill>
                <a:latin typeface="Malgun Gothic"/>
                <a:cs typeface="Malgun Gothic"/>
              </a:rPr>
              <a:t>구현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257269" y="273811"/>
            <a:ext cx="110363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35">
                <a:solidFill>
                  <a:srgbClr val="5D6CBD"/>
                </a:solidFill>
                <a:latin typeface="Malgun Gothic"/>
                <a:cs typeface="Malgun Gothic"/>
              </a:rPr>
              <a:t>기술</a:t>
            </a:r>
            <a:r>
              <a:rPr dirty="0" sz="2300" spc="-509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10">
                <a:solidFill>
                  <a:srgbClr val="5D6CBD"/>
                </a:solidFill>
                <a:latin typeface="Malgun Gothic"/>
                <a:cs typeface="Malgun Gothic"/>
              </a:rPr>
              <a:t>구현</a:t>
            </a:r>
            <a:endParaRPr sz="23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Bllossom</a:t>
            </a:r>
            <a:r>
              <a:rPr dirty="0" spc="-750"/>
              <a:t> </a:t>
            </a:r>
            <a:r>
              <a:rPr dirty="0" spc="-345"/>
              <a:t>모델</a:t>
            </a:r>
            <a:r>
              <a:rPr dirty="0" spc="-745"/>
              <a:t> </a:t>
            </a:r>
            <a:r>
              <a:rPr dirty="0" spc="-335"/>
              <a:t>사용</a:t>
            </a:r>
            <a:r>
              <a:rPr dirty="0" spc="-755"/>
              <a:t> </a:t>
            </a:r>
            <a:r>
              <a:rPr dirty="0" spc="-445"/>
              <a:t>이유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5206365" y="8155305"/>
            <a:ext cx="8290559" cy="1103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04139">
              <a:lnSpc>
                <a:spcPts val="4240"/>
              </a:lnSpc>
              <a:spcBef>
                <a:spcPts val="100"/>
              </a:spcBef>
            </a:pPr>
            <a:r>
              <a:rPr dirty="0" sz="3800" spc="-409" b="1">
                <a:solidFill>
                  <a:srgbClr val="5D6CBD"/>
                </a:solidFill>
                <a:latin typeface="Malgun Gothic"/>
                <a:cs typeface="Malgun Gothic"/>
              </a:rPr>
              <a:t>범용성</a:t>
            </a:r>
            <a:r>
              <a:rPr dirty="0" sz="3800" spc="-790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800" spc="-305" b="1">
                <a:solidFill>
                  <a:srgbClr val="5D6CBD"/>
                </a:solidFill>
                <a:latin typeface="Malgun Gothic"/>
                <a:cs typeface="Malgun Gothic"/>
              </a:rPr>
              <a:t>및</a:t>
            </a:r>
            <a:r>
              <a:rPr dirty="0" sz="3800" spc="-76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800" spc="-405" b="1">
                <a:solidFill>
                  <a:srgbClr val="5D6CBD"/>
                </a:solidFill>
                <a:latin typeface="Malgun Gothic"/>
                <a:cs typeface="Malgun Gothic"/>
              </a:rPr>
              <a:t>사용자</a:t>
            </a:r>
            <a:r>
              <a:rPr dirty="0" sz="3800" spc="-790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800" spc="-405" b="1">
                <a:solidFill>
                  <a:srgbClr val="5D6CBD"/>
                </a:solidFill>
                <a:latin typeface="Malgun Gothic"/>
                <a:cs typeface="Malgun Gothic"/>
              </a:rPr>
              <a:t>친화적</a:t>
            </a:r>
            <a:r>
              <a:rPr dirty="0" sz="3800" spc="-79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800" spc="-375" b="1">
                <a:solidFill>
                  <a:srgbClr val="5D6CBD"/>
                </a:solidFill>
                <a:latin typeface="Malgun Gothic"/>
                <a:cs typeface="Malgun Gothic"/>
              </a:rPr>
              <a:t>대화</a:t>
            </a:r>
            <a:r>
              <a:rPr dirty="0" sz="3800" spc="-780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800" spc="-405" b="1">
                <a:solidFill>
                  <a:srgbClr val="5D6CBD"/>
                </a:solidFill>
                <a:latin typeface="Malgun Gothic"/>
                <a:cs typeface="Malgun Gothic"/>
              </a:rPr>
              <a:t>기능을</a:t>
            </a:r>
            <a:r>
              <a:rPr dirty="0" sz="3800" spc="-790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800" spc="-484" b="1">
                <a:solidFill>
                  <a:srgbClr val="5D6CBD"/>
                </a:solidFill>
                <a:latin typeface="Malgun Gothic"/>
                <a:cs typeface="Malgun Gothic"/>
              </a:rPr>
              <a:t>갖춘</a:t>
            </a:r>
            <a:endParaRPr sz="3800">
              <a:latin typeface="Malgun Gothic"/>
              <a:cs typeface="Malgun Gothic"/>
            </a:endParaRPr>
          </a:p>
          <a:p>
            <a:pPr algn="ctr">
              <a:lnSpc>
                <a:spcPts val="4240"/>
              </a:lnSpc>
            </a:pPr>
            <a:r>
              <a:rPr dirty="0" sz="3800" spc="-120" b="1">
                <a:solidFill>
                  <a:srgbClr val="5D6CBD"/>
                </a:solidFill>
                <a:latin typeface="Malgun Gothic"/>
                <a:cs typeface="Malgun Gothic"/>
              </a:rPr>
              <a:t>Bllossom</a:t>
            </a:r>
            <a:r>
              <a:rPr dirty="0" sz="3800" spc="-760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800" spc="-405" b="1">
                <a:solidFill>
                  <a:srgbClr val="5D6CBD"/>
                </a:solidFill>
                <a:latin typeface="Malgun Gothic"/>
                <a:cs typeface="Malgun Gothic"/>
              </a:rPr>
              <a:t>모델이</a:t>
            </a:r>
            <a:r>
              <a:rPr dirty="0" sz="3800" spc="-770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800" spc="-405" b="1">
                <a:solidFill>
                  <a:srgbClr val="5D6CBD"/>
                </a:solidFill>
                <a:latin typeface="Malgun Gothic"/>
                <a:cs typeface="Malgun Gothic"/>
              </a:rPr>
              <a:t>다양한</a:t>
            </a:r>
            <a:r>
              <a:rPr dirty="0" sz="3800" spc="-770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800" spc="-430" b="1">
                <a:solidFill>
                  <a:srgbClr val="5D6CBD"/>
                </a:solidFill>
                <a:latin typeface="Malgun Gothic"/>
                <a:cs typeface="Malgun Gothic"/>
              </a:rPr>
              <a:t>도메인에서</a:t>
            </a:r>
            <a:r>
              <a:rPr dirty="0" sz="3800" spc="-78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800" spc="-430" b="1">
                <a:solidFill>
                  <a:srgbClr val="5D6CBD"/>
                </a:solidFill>
                <a:latin typeface="Malgun Gothic"/>
                <a:cs typeface="Malgun Gothic"/>
              </a:rPr>
              <a:t>효과적</a:t>
            </a:r>
            <a:endParaRPr sz="3800">
              <a:latin typeface="Malgun Gothic"/>
              <a:cs typeface="Malgun Gothic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4800" y="2159000"/>
            <a:ext cx="4864100" cy="448310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605021" y="2487548"/>
            <a:ext cx="82867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35">
                <a:solidFill>
                  <a:srgbClr val="C2C2C2"/>
                </a:solidFill>
                <a:latin typeface="Malgun Gothic"/>
                <a:cs typeface="Malgun Gothic"/>
              </a:rPr>
              <a:t>Point</a:t>
            </a:r>
            <a:r>
              <a:rPr dirty="0" sz="2100" spc="-455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2100" spc="30">
                <a:solidFill>
                  <a:srgbClr val="C2C2C2"/>
                </a:solidFill>
                <a:latin typeface="Malgun Gothic"/>
                <a:cs typeface="Malgun Gothic"/>
              </a:rPr>
              <a:t>1</a:t>
            </a:r>
            <a:endParaRPr sz="2100">
              <a:latin typeface="Malgun Gothic"/>
              <a:cs typeface="Malgun Gothic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332482" y="4885689"/>
            <a:ext cx="3362325" cy="13887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600" spc="-280" b="1">
                <a:solidFill>
                  <a:srgbClr val="1F1F1F"/>
                </a:solidFill>
                <a:latin typeface="Malgun Gothic"/>
                <a:cs typeface="Malgun Gothic"/>
              </a:rPr>
              <a:t>금융</a:t>
            </a:r>
            <a:r>
              <a:rPr dirty="0" sz="2600" spc="-590" b="1">
                <a:solidFill>
                  <a:srgbClr val="1F1F1F"/>
                </a:solidFill>
                <a:latin typeface="Malgun Gothic"/>
                <a:cs typeface="Malgun Gothic"/>
              </a:rPr>
              <a:t> </a:t>
            </a:r>
            <a:r>
              <a:rPr dirty="0" sz="2600" spc="-375" b="1">
                <a:solidFill>
                  <a:srgbClr val="1F1F1F"/>
                </a:solidFill>
                <a:latin typeface="Malgun Gothic"/>
                <a:cs typeface="Malgun Gothic"/>
              </a:rPr>
              <a:t>특화</a:t>
            </a:r>
            <a:endParaRPr sz="2600">
              <a:latin typeface="Malgun Gothic"/>
              <a:cs typeface="Malgun Gothic"/>
            </a:endParaRPr>
          </a:p>
          <a:p>
            <a:pPr algn="ctr" marL="12700" marR="5080">
              <a:lnSpc>
                <a:spcPct val="108200"/>
              </a:lnSpc>
              <a:spcBef>
                <a:spcPts val="1895"/>
              </a:spcBef>
            </a:pPr>
            <a:r>
              <a:rPr dirty="0" sz="2200" spc="-254">
                <a:solidFill>
                  <a:srgbClr val="585858"/>
                </a:solidFill>
                <a:latin typeface="Malgun Gothic"/>
                <a:cs typeface="Malgun Gothic"/>
              </a:rPr>
              <a:t>금융</a:t>
            </a:r>
            <a:r>
              <a:rPr dirty="0" sz="2200" spc="-48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275">
                <a:solidFill>
                  <a:srgbClr val="585858"/>
                </a:solidFill>
                <a:latin typeface="Malgun Gothic"/>
                <a:cs typeface="Malgun Gothic"/>
              </a:rPr>
              <a:t>데이터를</a:t>
            </a:r>
            <a:r>
              <a:rPr dirty="0" sz="2200" spc="-45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270">
                <a:solidFill>
                  <a:srgbClr val="585858"/>
                </a:solidFill>
                <a:latin typeface="Malgun Gothic"/>
                <a:cs typeface="Malgun Gothic"/>
              </a:rPr>
              <a:t>활용한</a:t>
            </a:r>
            <a:r>
              <a:rPr dirty="0" sz="2200" spc="-45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300">
                <a:solidFill>
                  <a:srgbClr val="585858"/>
                </a:solidFill>
                <a:latin typeface="Malgun Gothic"/>
                <a:cs typeface="Malgun Gothic"/>
              </a:rPr>
              <a:t>훈련으로 </a:t>
            </a:r>
            <a:r>
              <a:rPr dirty="0" sz="2200" spc="-275">
                <a:solidFill>
                  <a:srgbClr val="585858"/>
                </a:solidFill>
                <a:latin typeface="Malgun Gothic"/>
                <a:cs typeface="Malgun Gothic"/>
              </a:rPr>
              <a:t>금융특화</a:t>
            </a:r>
            <a:r>
              <a:rPr dirty="0" sz="2200" spc="-47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254">
                <a:solidFill>
                  <a:srgbClr val="585858"/>
                </a:solidFill>
                <a:latin typeface="Malgun Gothic"/>
                <a:cs typeface="Malgun Gothic"/>
              </a:rPr>
              <a:t>답변</a:t>
            </a:r>
            <a:r>
              <a:rPr dirty="0" sz="2200" spc="-47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254">
                <a:solidFill>
                  <a:srgbClr val="585858"/>
                </a:solidFill>
                <a:latin typeface="Malgun Gothic"/>
                <a:cs typeface="Malgun Gothic"/>
              </a:rPr>
              <a:t>특화</a:t>
            </a:r>
            <a:r>
              <a:rPr dirty="0" sz="2200" spc="-47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330">
                <a:solidFill>
                  <a:srgbClr val="585858"/>
                </a:solidFill>
                <a:latin typeface="Malgun Gothic"/>
                <a:cs typeface="Malgun Gothic"/>
              </a:rPr>
              <a:t>가능</a:t>
            </a:r>
            <a:endParaRPr sz="2200">
              <a:latin typeface="Malgun Gothic"/>
              <a:cs typeface="Malgun Gothic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5600" y="2159000"/>
            <a:ext cx="4851400" cy="448310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8723756" y="2487548"/>
            <a:ext cx="82740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40">
                <a:solidFill>
                  <a:srgbClr val="C2C2C2"/>
                </a:solidFill>
                <a:latin typeface="Malgun Gothic"/>
                <a:cs typeface="Malgun Gothic"/>
              </a:rPr>
              <a:t>Point</a:t>
            </a:r>
            <a:r>
              <a:rPr dirty="0" sz="2100" spc="-434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2100" spc="30">
                <a:solidFill>
                  <a:srgbClr val="C2C2C2"/>
                </a:solidFill>
                <a:latin typeface="Malgun Gothic"/>
                <a:cs typeface="Malgun Gothic"/>
              </a:rPr>
              <a:t>2</a:t>
            </a:r>
            <a:endParaRPr sz="2100">
              <a:latin typeface="Malgun Gothic"/>
              <a:cs typeface="Malgun Gothic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589646" y="4885689"/>
            <a:ext cx="3097530" cy="135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105"/>
              </a:spcBef>
            </a:pPr>
            <a:r>
              <a:rPr dirty="0" sz="2600" spc="-325" b="1">
                <a:solidFill>
                  <a:srgbClr val="1F1F1F"/>
                </a:solidFill>
                <a:latin typeface="Malgun Gothic"/>
                <a:cs typeface="Malgun Gothic"/>
              </a:rPr>
              <a:t>자연스러운</a:t>
            </a:r>
            <a:r>
              <a:rPr dirty="0" sz="2600" spc="-600" b="1">
                <a:solidFill>
                  <a:srgbClr val="1F1F1F"/>
                </a:solidFill>
                <a:latin typeface="Malgun Gothic"/>
                <a:cs typeface="Malgun Gothic"/>
              </a:rPr>
              <a:t> </a:t>
            </a:r>
            <a:r>
              <a:rPr dirty="0" sz="2600" spc="-375" b="1">
                <a:solidFill>
                  <a:srgbClr val="1F1F1F"/>
                </a:solidFill>
                <a:latin typeface="Malgun Gothic"/>
                <a:cs typeface="Malgun Gothic"/>
              </a:rPr>
              <a:t>대화</a:t>
            </a:r>
            <a:endParaRPr sz="2600">
              <a:latin typeface="Malgun Gothic"/>
              <a:cs typeface="Malgun Gothic"/>
            </a:endParaRPr>
          </a:p>
          <a:p>
            <a:pPr algn="ctr" marL="12700" marR="5080">
              <a:lnSpc>
                <a:spcPct val="108200"/>
              </a:lnSpc>
              <a:spcBef>
                <a:spcPts val="1595"/>
              </a:spcBef>
            </a:pPr>
            <a:r>
              <a:rPr dirty="0" sz="2200">
                <a:solidFill>
                  <a:srgbClr val="585858"/>
                </a:solidFill>
                <a:latin typeface="Malgun Gothic"/>
                <a:cs typeface="Malgun Gothic"/>
              </a:rPr>
              <a:t>Llama.3</a:t>
            </a:r>
            <a:r>
              <a:rPr dirty="0" sz="2200" spc="-50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254">
                <a:solidFill>
                  <a:srgbClr val="585858"/>
                </a:solidFill>
                <a:latin typeface="Malgun Gothic"/>
                <a:cs typeface="Malgun Gothic"/>
              </a:rPr>
              <a:t>기반</a:t>
            </a:r>
            <a:r>
              <a:rPr dirty="0" sz="2200" spc="-45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265">
                <a:solidFill>
                  <a:srgbClr val="585858"/>
                </a:solidFill>
                <a:latin typeface="Malgun Gothic"/>
                <a:cs typeface="Malgun Gothic"/>
              </a:rPr>
              <a:t>한국어</a:t>
            </a:r>
            <a:r>
              <a:rPr dirty="0" sz="2200" spc="-44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290">
                <a:solidFill>
                  <a:srgbClr val="585858"/>
                </a:solidFill>
                <a:latin typeface="Malgun Gothic"/>
                <a:cs typeface="Malgun Gothic"/>
              </a:rPr>
              <a:t>모델로 </a:t>
            </a:r>
            <a:r>
              <a:rPr dirty="0" sz="2200" spc="-280">
                <a:solidFill>
                  <a:srgbClr val="585858"/>
                </a:solidFill>
                <a:latin typeface="Malgun Gothic"/>
                <a:cs typeface="Malgun Gothic"/>
              </a:rPr>
              <a:t>자연스러운</a:t>
            </a:r>
            <a:r>
              <a:rPr dirty="0" sz="2200" spc="-46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254">
                <a:solidFill>
                  <a:srgbClr val="585858"/>
                </a:solidFill>
                <a:latin typeface="Malgun Gothic"/>
                <a:cs typeface="Malgun Gothic"/>
              </a:rPr>
              <a:t>대화</a:t>
            </a:r>
            <a:r>
              <a:rPr dirty="0" sz="2200" spc="-459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254">
                <a:solidFill>
                  <a:srgbClr val="585858"/>
                </a:solidFill>
                <a:latin typeface="Malgun Gothic"/>
                <a:cs typeface="Malgun Gothic"/>
              </a:rPr>
              <a:t>처리</a:t>
            </a:r>
            <a:r>
              <a:rPr dirty="0" sz="2200" spc="-47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330">
                <a:solidFill>
                  <a:srgbClr val="585858"/>
                </a:solidFill>
                <a:latin typeface="Malgun Gothic"/>
                <a:cs typeface="Malgun Gothic"/>
              </a:rPr>
              <a:t>가능</a:t>
            </a:r>
            <a:endParaRPr sz="2200">
              <a:latin typeface="Malgun Gothic"/>
              <a:cs typeface="Malgun Gothic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49100" y="2159000"/>
            <a:ext cx="4851400" cy="448310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3867637" y="2487548"/>
            <a:ext cx="82740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40">
                <a:solidFill>
                  <a:srgbClr val="C2C2C2"/>
                </a:solidFill>
                <a:latin typeface="Malgun Gothic"/>
                <a:cs typeface="Malgun Gothic"/>
              </a:rPr>
              <a:t>Point</a:t>
            </a:r>
            <a:r>
              <a:rPr dirty="0" sz="2100" spc="-434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2100" spc="30">
                <a:solidFill>
                  <a:srgbClr val="C2C2C2"/>
                </a:solidFill>
                <a:latin typeface="Malgun Gothic"/>
                <a:cs typeface="Malgun Gothic"/>
              </a:rPr>
              <a:t>3</a:t>
            </a:r>
            <a:endParaRPr sz="2100">
              <a:latin typeface="Malgun Gothic"/>
              <a:cs typeface="Malgun Gothic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992861" y="4885689"/>
            <a:ext cx="2578735" cy="135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105"/>
              </a:spcBef>
            </a:pPr>
            <a:r>
              <a:rPr dirty="0" sz="2600" spc="-305" b="1">
                <a:solidFill>
                  <a:srgbClr val="1F1F1F"/>
                </a:solidFill>
                <a:latin typeface="Malgun Gothic"/>
                <a:cs typeface="Malgun Gothic"/>
              </a:rPr>
              <a:t>폭넓은</a:t>
            </a:r>
            <a:r>
              <a:rPr dirty="0" sz="2600" spc="-600" b="1">
                <a:solidFill>
                  <a:srgbClr val="1F1F1F"/>
                </a:solidFill>
                <a:latin typeface="Malgun Gothic"/>
                <a:cs typeface="Malgun Gothic"/>
              </a:rPr>
              <a:t> </a:t>
            </a:r>
            <a:r>
              <a:rPr dirty="0" sz="2600" spc="-275" b="1">
                <a:solidFill>
                  <a:srgbClr val="1F1F1F"/>
                </a:solidFill>
                <a:latin typeface="Malgun Gothic"/>
                <a:cs typeface="Malgun Gothic"/>
              </a:rPr>
              <a:t>질문</a:t>
            </a:r>
            <a:r>
              <a:rPr dirty="0" sz="2600" spc="-595" b="1">
                <a:solidFill>
                  <a:srgbClr val="1F1F1F"/>
                </a:solidFill>
                <a:latin typeface="Malgun Gothic"/>
                <a:cs typeface="Malgun Gothic"/>
              </a:rPr>
              <a:t> </a:t>
            </a:r>
            <a:r>
              <a:rPr dirty="0" sz="2600" spc="-370" b="1">
                <a:solidFill>
                  <a:srgbClr val="1F1F1F"/>
                </a:solidFill>
                <a:latin typeface="Malgun Gothic"/>
                <a:cs typeface="Malgun Gothic"/>
              </a:rPr>
              <a:t>대응</a:t>
            </a:r>
            <a:endParaRPr sz="2600">
              <a:latin typeface="Malgun Gothic"/>
              <a:cs typeface="Malgun Gothic"/>
            </a:endParaRPr>
          </a:p>
          <a:p>
            <a:pPr algn="ctr" marL="12700" marR="5080">
              <a:lnSpc>
                <a:spcPct val="108200"/>
              </a:lnSpc>
              <a:spcBef>
                <a:spcPts val="1595"/>
              </a:spcBef>
            </a:pPr>
            <a:r>
              <a:rPr dirty="0" sz="2200" spc="-265">
                <a:solidFill>
                  <a:srgbClr val="585858"/>
                </a:solidFill>
                <a:latin typeface="Malgun Gothic"/>
                <a:cs typeface="Malgun Gothic"/>
              </a:rPr>
              <a:t>다양한</a:t>
            </a:r>
            <a:r>
              <a:rPr dirty="0" sz="2200" spc="-47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265">
                <a:solidFill>
                  <a:srgbClr val="585858"/>
                </a:solidFill>
                <a:latin typeface="Malgun Gothic"/>
                <a:cs typeface="Malgun Gothic"/>
              </a:rPr>
              <a:t>질문에</a:t>
            </a:r>
            <a:r>
              <a:rPr dirty="0" sz="2200" spc="-48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300">
                <a:solidFill>
                  <a:srgbClr val="585858"/>
                </a:solidFill>
                <a:latin typeface="Malgun Gothic"/>
                <a:cs typeface="Malgun Gothic"/>
              </a:rPr>
              <a:t>유연하게 </a:t>
            </a:r>
            <a:r>
              <a:rPr dirty="0" sz="2200" spc="-254">
                <a:solidFill>
                  <a:srgbClr val="585858"/>
                </a:solidFill>
                <a:latin typeface="Malgun Gothic"/>
                <a:cs typeface="Malgun Gothic"/>
              </a:rPr>
              <a:t>대처</a:t>
            </a:r>
            <a:r>
              <a:rPr dirty="0" sz="2200" spc="-47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330">
                <a:solidFill>
                  <a:srgbClr val="585858"/>
                </a:solidFill>
                <a:latin typeface="Malgun Gothic"/>
                <a:cs typeface="Malgun Gothic"/>
              </a:rPr>
              <a:t>가능</a:t>
            </a:r>
            <a:endParaRPr sz="2200">
              <a:latin typeface="Malgun Gothic"/>
              <a:cs typeface="Malgun Gothic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3263900" y="2971800"/>
            <a:ext cx="11874500" cy="4991100"/>
            <a:chOff x="3263900" y="2971800"/>
            <a:chExt cx="11874500" cy="4991100"/>
          </a:xfrm>
        </p:grpSpPr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8700" y="6972300"/>
              <a:ext cx="990600" cy="9906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3900" y="3187700"/>
              <a:ext cx="1498600" cy="14986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78800" y="2971800"/>
              <a:ext cx="1930400" cy="19304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23900" y="3162300"/>
              <a:ext cx="1714500" cy="1714500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"/>
            <a:ext cx="18288000" cy="10287000"/>
            <a:chOff x="0" y="-2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7099" y="1803399"/>
              <a:ext cx="16446500" cy="73152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pc="-355"/>
              <a:t>서비스아키텍처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17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6257269" y="273811"/>
            <a:ext cx="110363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35">
                <a:solidFill>
                  <a:srgbClr val="5D6CBD"/>
                </a:solidFill>
                <a:latin typeface="Malgun Gothic"/>
                <a:cs typeface="Malgun Gothic"/>
              </a:rPr>
              <a:t>기술</a:t>
            </a:r>
            <a:r>
              <a:rPr dirty="0" sz="2300" spc="-509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10">
                <a:solidFill>
                  <a:srgbClr val="5D6CBD"/>
                </a:solidFill>
                <a:latin typeface="Malgun Gothic"/>
                <a:cs typeface="Malgun Gothic"/>
              </a:rPr>
              <a:t>구현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"/>
            <a:ext cx="18288000" cy="10287000"/>
            <a:chOff x="0" y="-2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7099" y="1676399"/>
              <a:ext cx="16433800" cy="73025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pc="-355"/>
              <a:t>시스템아키텍처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18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6257269" y="273811"/>
            <a:ext cx="110363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35">
                <a:solidFill>
                  <a:srgbClr val="5D6CBD"/>
                </a:solidFill>
                <a:latin typeface="Malgun Gothic"/>
                <a:cs typeface="Malgun Gothic"/>
              </a:rPr>
              <a:t>기술</a:t>
            </a:r>
            <a:r>
              <a:rPr dirty="0" sz="2300" spc="-509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10">
                <a:solidFill>
                  <a:srgbClr val="5D6CBD"/>
                </a:solidFill>
                <a:latin typeface="Malgun Gothic"/>
                <a:cs typeface="Malgun Gothic"/>
              </a:rPr>
              <a:t>구현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45100" y="-2"/>
            <a:ext cx="342900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342899" cy="10286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7789" rIns="0" bIns="0" rtlCol="0" vert="horz">
            <a:spAutoFit/>
          </a:bodyPr>
          <a:lstStyle/>
          <a:p>
            <a:pPr marL="532765">
              <a:lnSpc>
                <a:spcPct val="100000"/>
              </a:lnSpc>
              <a:spcBef>
                <a:spcPts val="100"/>
              </a:spcBef>
            </a:pPr>
            <a:r>
              <a:rPr dirty="0" sz="5000" spc="-725"/>
              <a:t>목차</a:t>
            </a:r>
            <a:endParaRPr sz="5000"/>
          </a:p>
        </p:txBody>
      </p:sp>
      <p:grpSp>
        <p:nvGrpSpPr>
          <p:cNvPr id="5" name="object 5" descr=""/>
          <p:cNvGrpSpPr/>
          <p:nvPr/>
        </p:nvGrpSpPr>
        <p:grpSpPr>
          <a:xfrm>
            <a:off x="1104900" y="4533900"/>
            <a:ext cx="16078200" cy="609600"/>
            <a:chOff x="1104900" y="4533900"/>
            <a:chExt cx="16078200" cy="60960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4900" y="4826001"/>
              <a:ext cx="16078200" cy="3809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8500" y="4533900"/>
              <a:ext cx="609600" cy="609600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5395976" y="4585842"/>
            <a:ext cx="1350010" cy="1150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1594">
              <a:lnSpc>
                <a:spcPct val="100000"/>
              </a:lnSpc>
              <a:spcBef>
                <a:spcPts val="95"/>
              </a:spcBef>
            </a:pPr>
            <a:r>
              <a:rPr dirty="0" sz="2800" spc="-50" b="1">
                <a:solidFill>
                  <a:srgbClr val="9FA9D7"/>
                </a:solidFill>
                <a:latin typeface="Malgun Gothic"/>
                <a:cs typeface="Malgun Gothic"/>
              </a:rPr>
              <a:t>2</a:t>
            </a:r>
            <a:endParaRPr sz="28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2140"/>
              </a:spcBef>
            </a:pPr>
            <a:r>
              <a:rPr dirty="0" sz="2800" spc="-305" b="1">
                <a:solidFill>
                  <a:srgbClr val="5D6CBD"/>
                </a:solidFill>
                <a:latin typeface="Malgun Gothic"/>
                <a:cs typeface="Malgun Gothic"/>
              </a:rPr>
              <a:t>사전</a:t>
            </a:r>
            <a:r>
              <a:rPr dirty="0" sz="2800" spc="-540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800" spc="-380" b="1">
                <a:solidFill>
                  <a:srgbClr val="5D6CBD"/>
                </a:solidFill>
                <a:latin typeface="Malgun Gothic"/>
                <a:cs typeface="Malgun Gothic"/>
              </a:rPr>
              <a:t>조사</a:t>
            </a:r>
            <a:endParaRPr sz="2800">
              <a:latin typeface="Malgun Gothic"/>
              <a:cs typeface="Malgun Gothic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39200" y="4533900"/>
            <a:ext cx="609600" cy="60960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8468106" y="4598670"/>
            <a:ext cx="1350010" cy="1137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3335">
              <a:lnSpc>
                <a:spcPct val="100000"/>
              </a:lnSpc>
              <a:spcBef>
                <a:spcPts val="95"/>
              </a:spcBef>
            </a:pPr>
            <a:r>
              <a:rPr dirty="0" sz="2800" spc="-50" b="1">
                <a:solidFill>
                  <a:srgbClr val="9FA9D7"/>
                </a:solidFill>
                <a:latin typeface="Malgun Gothic"/>
                <a:cs typeface="Malgun Gothic"/>
              </a:rPr>
              <a:t>3</a:t>
            </a:r>
            <a:endParaRPr sz="28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2039"/>
              </a:spcBef>
            </a:pPr>
            <a:r>
              <a:rPr dirty="0" sz="2800" spc="-300" b="1">
                <a:solidFill>
                  <a:srgbClr val="5D6CBD"/>
                </a:solidFill>
                <a:latin typeface="Malgun Gothic"/>
                <a:cs typeface="Malgun Gothic"/>
              </a:rPr>
              <a:t>기술</a:t>
            </a:r>
            <a:r>
              <a:rPr dirty="0" sz="2800" spc="-55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800" spc="-380" b="1">
                <a:solidFill>
                  <a:srgbClr val="5D6CBD"/>
                </a:solidFill>
                <a:latin typeface="Malgun Gothic"/>
                <a:cs typeface="Malgun Gothic"/>
              </a:rPr>
              <a:t>구현</a:t>
            </a:r>
            <a:endParaRPr sz="2800">
              <a:latin typeface="Malgun Gothic"/>
              <a:cs typeface="Malgun Gothic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38000" y="4533900"/>
            <a:ext cx="609600" cy="60960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1384660" y="4364380"/>
            <a:ext cx="1668780" cy="1371600"/>
          </a:xfrm>
          <a:prstGeom prst="rect">
            <a:avLst/>
          </a:prstGeom>
        </p:spPr>
        <p:txBody>
          <a:bodyPr wrap="square" lIns="0" tIns="259079" rIns="0" bIns="0" rtlCol="0" vert="horz">
            <a:spAutoFit/>
          </a:bodyPr>
          <a:lstStyle/>
          <a:p>
            <a:pPr algn="ctr" marL="59690">
              <a:lnSpc>
                <a:spcPct val="100000"/>
              </a:lnSpc>
              <a:spcBef>
                <a:spcPts val="2039"/>
              </a:spcBef>
            </a:pPr>
            <a:r>
              <a:rPr dirty="0" sz="2800" spc="-50" b="1">
                <a:solidFill>
                  <a:srgbClr val="9FA9D7"/>
                </a:solidFill>
                <a:latin typeface="Malgun Gothic"/>
                <a:cs typeface="Malgun Gothic"/>
              </a:rPr>
              <a:t>4</a:t>
            </a:r>
            <a:endParaRPr sz="28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1939"/>
              </a:spcBef>
            </a:pPr>
            <a:r>
              <a:rPr dirty="0" sz="2800" spc="-325" b="1">
                <a:solidFill>
                  <a:srgbClr val="5D6CBD"/>
                </a:solidFill>
                <a:latin typeface="Malgun Gothic"/>
                <a:cs typeface="Malgun Gothic"/>
              </a:rPr>
              <a:t>마케팅</a:t>
            </a:r>
            <a:r>
              <a:rPr dirty="0" sz="2800" spc="-52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800" spc="-380" b="1">
                <a:solidFill>
                  <a:srgbClr val="5D6CBD"/>
                </a:solidFill>
                <a:latin typeface="Malgun Gothic"/>
                <a:cs typeface="Malgun Gothic"/>
              </a:rPr>
              <a:t>전략</a:t>
            </a:r>
            <a:endParaRPr sz="2800">
              <a:latin typeface="Malgun Gothic"/>
              <a:cs typeface="Malgun Gothic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98700" y="4533900"/>
            <a:ext cx="609600" cy="60960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4636241" y="4560570"/>
            <a:ext cx="1295400" cy="11760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53975">
              <a:lnSpc>
                <a:spcPct val="100000"/>
              </a:lnSpc>
              <a:spcBef>
                <a:spcPts val="95"/>
              </a:spcBef>
            </a:pPr>
            <a:r>
              <a:rPr dirty="0" sz="2800" spc="-50" b="1">
                <a:solidFill>
                  <a:srgbClr val="9FA9D7"/>
                </a:solidFill>
                <a:latin typeface="Malgun Gothic"/>
                <a:cs typeface="Malgun Gothic"/>
              </a:rPr>
              <a:t>5</a:t>
            </a:r>
            <a:endParaRPr sz="28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2340"/>
              </a:spcBef>
            </a:pPr>
            <a:r>
              <a:rPr dirty="0" sz="2800" spc="-350" b="1">
                <a:solidFill>
                  <a:srgbClr val="5D6CBD"/>
                </a:solidFill>
                <a:latin typeface="Malgun Gothic"/>
                <a:cs typeface="Malgun Gothic"/>
              </a:rPr>
              <a:t>기대효과</a:t>
            </a:r>
            <a:endParaRPr sz="2800">
              <a:latin typeface="Malgun Gothic"/>
              <a:cs typeface="Malgun Gothic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17800" y="4533900"/>
            <a:ext cx="609600" cy="609600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2005329" y="4560570"/>
            <a:ext cx="1985010" cy="11760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2865">
              <a:lnSpc>
                <a:spcPct val="100000"/>
              </a:lnSpc>
              <a:spcBef>
                <a:spcPts val="95"/>
              </a:spcBef>
            </a:pPr>
            <a:r>
              <a:rPr dirty="0" sz="2800" spc="-50" b="1">
                <a:solidFill>
                  <a:srgbClr val="9FA9D7"/>
                </a:solidFill>
                <a:latin typeface="Malgun Gothic"/>
                <a:cs typeface="Malgun Gothic"/>
              </a:rPr>
              <a:t>1</a:t>
            </a:r>
            <a:endParaRPr sz="28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2340"/>
              </a:spcBef>
            </a:pPr>
            <a:r>
              <a:rPr dirty="0" sz="2800" spc="-335" b="1">
                <a:solidFill>
                  <a:srgbClr val="5D6CBD"/>
                </a:solidFill>
                <a:latin typeface="Malgun Gothic"/>
                <a:cs typeface="Malgun Gothic"/>
              </a:rPr>
              <a:t>프로젝트</a:t>
            </a:r>
            <a:r>
              <a:rPr dirty="0" sz="2800" spc="-520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800" spc="-370" b="1">
                <a:solidFill>
                  <a:srgbClr val="5D6CBD"/>
                </a:solidFill>
                <a:latin typeface="Malgun Gothic"/>
                <a:cs typeface="Malgun Gothic"/>
              </a:rPr>
              <a:t>개요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202565">
              <a:lnSpc>
                <a:spcPct val="100000"/>
              </a:lnSpc>
              <a:spcBef>
                <a:spcPts val="445"/>
              </a:spcBef>
            </a:pPr>
            <a:r>
              <a:rPr dirty="0" spc="20"/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1850" y="1444498"/>
            <a:ext cx="3910965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280" b="1">
                <a:latin typeface="Malgun Gothic"/>
                <a:cs typeface="Malgun Gothic"/>
              </a:rPr>
              <a:t>챗봇</a:t>
            </a:r>
            <a:r>
              <a:rPr dirty="0" sz="3500" spc="-450" b="1">
                <a:latin typeface="Malgun Gothic"/>
                <a:cs typeface="Malgun Gothic"/>
              </a:rPr>
              <a:t> </a:t>
            </a:r>
            <a:r>
              <a:rPr dirty="0" sz="3500" spc="-280" b="1">
                <a:latin typeface="Malgun Gothic"/>
                <a:cs typeface="Malgun Gothic"/>
              </a:rPr>
              <a:t>시스템</a:t>
            </a:r>
            <a:r>
              <a:rPr dirty="0" sz="3500" spc="-434" b="1">
                <a:latin typeface="Malgun Gothic"/>
                <a:cs typeface="Malgun Gothic"/>
              </a:rPr>
              <a:t> </a:t>
            </a:r>
            <a:r>
              <a:rPr dirty="0" sz="3500" spc="-305" b="1">
                <a:latin typeface="Malgun Gothic"/>
                <a:cs typeface="Malgun Gothic"/>
              </a:rPr>
              <a:t>아키텍처</a:t>
            </a:r>
            <a:endParaRPr sz="3500">
              <a:latin typeface="Malgun Gothic"/>
              <a:cs typeface="Malgun Gothic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3900" y="2324100"/>
            <a:ext cx="14300200" cy="73025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45"/>
              <a:t>챗봇</a:t>
            </a:r>
            <a:r>
              <a:rPr dirty="0" spc="-765"/>
              <a:t> </a:t>
            </a:r>
            <a:r>
              <a:rPr dirty="0" spc="-390"/>
              <a:t>서비스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19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6257269" y="273811"/>
            <a:ext cx="110363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35">
                <a:solidFill>
                  <a:srgbClr val="5D6CBD"/>
                </a:solidFill>
                <a:latin typeface="Malgun Gothic"/>
                <a:cs typeface="Malgun Gothic"/>
              </a:rPr>
              <a:t>기술</a:t>
            </a:r>
            <a:r>
              <a:rPr dirty="0" sz="2300" spc="-509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10">
                <a:solidFill>
                  <a:srgbClr val="5D6CBD"/>
                </a:solidFill>
                <a:latin typeface="Malgun Gothic"/>
                <a:cs typeface="Malgun Gothic"/>
              </a:rPr>
              <a:t>구현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3300" y="2552699"/>
            <a:ext cx="13754100" cy="6032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45"/>
              <a:t>챗봇</a:t>
            </a:r>
            <a:r>
              <a:rPr dirty="0" spc="-765"/>
              <a:t> </a:t>
            </a:r>
            <a:r>
              <a:rPr dirty="0" spc="-390"/>
              <a:t>서비스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20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8053578" y="1446022"/>
            <a:ext cx="2195830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280" b="1">
                <a:latin typeface="Malgun Gothic"/>
                <a:cs typeface="Malgun Gothic"/>
              </a:rPr>
              <a:t>실행</a:t>
            </a:r>
            <a:r>
              <a:rPr dirty="0" sz="3500" spc="-434" b="1">
                <a:latin typeface="Malgun Gothic"/>
                <a:cs typeface="Malgun Gothic"/>
              </a:rPr>
              <a:t> </a:t>
            </a:r>
            <a:r>
              <a:rPr dirty="0" sz="3500" spc="-20" b="1">
                <a:latin typeface="Malgun Gothic"/>
                <a:cs typeface="Malgun Gothic"/>
              </a:rPr>
              <a:t>FLOW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6257269" y="273811"/>
            <a:ext cx="110363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35">
                <a:solidFill>
                  <a:srgbClr val="5D6CBD"/>
                </a:solidFill>
                <a:latin typeface="Malgun Gothic"/>
                <a:cs typeface="Malgun Gothic"/>
              </a:rPr>
              <a:t>기술</a:t>
            </a:r>
            <a:r>
              <a:rPr dirty="0" sz="2300" spc="-509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10">
                <a:solidFill>
                  <a:srgbClr val="5D6CBD"/>
                </a:solidFill>
                <a:latin typeface="Malgun Gothic"/>
                <a:cs typeface="Malgun Gothic"/>
              </a:rPr>
              <a:t>구현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"/>
            <a:ext cx="18288000" cy="10287000"/>
            <a:chOff x="0" y="-2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600" y="-2"/>
              <a:ext cx="17932400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"/>
              <a:ext cx="342899" cy="10286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0" y="2603499"/>
              <a:ext cx="9626600" cy="54356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8400" y="3492499"/>
              <a:ext cx="7594600" cy="40005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45"/>
              <a:t>챗봇</a:t>
            </a:r>
            <a:r>
              <a:rPr dirty="0" spc="-765"/>
              <a:t> </a:t>
            </a:r>
            <a:r>
              <a:rPr dirty="0" spc="-390"/>
              <a:t>서비스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21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8355330" y="1444498"/>
            <a:ext cx="1567180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b="1">
                <a:latin typeface="Malgun Gothic"/>
                <a:cs typeface="Malgun Gothic"/>
              </a:rPr>
              <a:t>DB</a:t>
            </a:r>
            <a:r>
              <a:rPr dirty="0" sz="3500" spc="-390" b="1">
                <a:latin typeface="Malgun Gothic"/>
                <a:cs typeface="Malgun Gothic"/>
              </a:rPr>
              <a:t> </a:t>
            </a:r>
            <a:r>
              <a:rPr dirty="0" sz="3500" spc="-305" b="1">
                <a:latin typeface="Malgun Gothic"/>
                <a:cs typeface="Malgun Gothic"/>
              </a:rPr>
              <a:t>설계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6257269" y="273811"/>
            <a:ext cx="110363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35">
                <a:solidFill>
                  <a:srgbClr val="5D6CBD"/>
                </a:solidFill>
                <a:latin typeface="Malgun Gothic"/>
                <a:cs typeface="Malgun Gothic"/>
              </a:rPr>
              <a:t>기술</a:t>
            </a:r>
            <a:r>
              <a:rPr dirty="0" sz="2300" spc="-509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10">
                <a:solidFill>
                  <a:srgbClr val="5D6CBD"/>
                </a:solidFill>
                <a:latin typeface="Malgun Gothic"/>
                <a:cs typeface="Malgun Gothic"/>
              </a:rPr>
              <a:t>구현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"/>
            <a:ext cx="18288000" cy="10287000"/>
            <a:chOff x="0" y="-2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3800" y="2438399"/>
              <a:ext cx="3860800" cy="67564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3600" y="2438399"/>
              <a:ext cx="3860800" cy="67564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49100" y="2438399"/>
              <a:ext cx="3975100" cy="67564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45"/>
              <a:t>챗봇</a:t>
            </a:r>
            <a:r>
              <a:rPr dirty="0" spc="-765"/>
              <a:t> </a:t>
            </a:r>
            <a:r>
              <a:rPr dirty="0" spc="-390"/>
              <a:t>서비스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22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8256269" y="1444498"/>
            <a:ext cx="1765300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280" b="1">
                <a:latin typeface="Malgun Gothic"/>
                <a:cs typeface="Malgun Gothic"/>
              </a:rPr>
              <a:t>화면</a:t>
            </a:r>
            <a:r>
              <a:rPr dirty="0" sz="3500" spc="-434" b="1">
                <a:latin typeface="Malgun Gothic"/>
                <a:cs typeface="Malgun Gothic"/>
              </a:rPr>
              <a:t> </a:t>
            </a:r>
            <a:r>
              <a:rPr dirty="0" sz="3500" spc="-305" b="1">
                <a:latin typeface="Malgun Gothic"/>
                <a:cs typeface="Malgun Gothic"/>
              </a:rPr>
              <a:t>설계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6257269" y="273811"/>
            <a:ext cx="110363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35">
                <a:solidFill>
                  <a:srgbClr val="5D6CBD"/>
                </a:solidFill>
                <a:latin typeface="Malgun Gothic"/>
                <a:cs typeface="Malgun Gothic"/>
              </a:rPr>
              <a:t>기술</a:t>
            </a:r>
            <a:r>
              <a:rPr dirty="0" sz="2300" spc="-509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10">
                <a:solidFill>
                  <a:srgbClr val="5D6CBD"/>
                </a:solidFill>
                <a:latin typeface="Malgun Gothic"/>
                <a:cs typeface="Malgun Gothic"/>
              </a:rPr>
              <a:t>구현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"/>
            <a:ext cx="18288000" cy="10287000"/>
            <a:chOff x="0" y="-2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400" y="2552699"/>
              <a:ext cx="3873500" cy="66675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4400" y="2527299"/>
              <a:ext cx="3746500" cy="66675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99900" y="2552699"/>
              <a:ext cx="3695700" cy="66675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45"/>
              <a:t>챗봇</a:t>
            </a:r>
            <a:r>
              <a:rPr dirty="0" spc="-765"/>
              <a:t> </a:t>
            </a:r>
            <a:r>
              <a:rPr dirty="0" spc="-390"/>
              <a:t>서비스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23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8256269" y="1444498"/>
            <a:ext cx="1765300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280" b="1">
                <a:latin typeface="Malgun Gothic"/>
                <a:cs typeface="Malgun Gothic"/>
              </a:rPr>
              <a:t>화면</a:t>
            </a:r>
            <a:r>
              <a:rPr dirty="0" sz="3500" spc="-434" b="1">
                <a:latin typeface="Malgun Gothic"/>
                <a:cs typeface="Malgun Gothic"/>
              </a:rPr>
              <a:t> </a:t>
            </a:r>
            <a:r>
              <a:rPr dirty="0" sz="3500" spc="-305" b="1">
                <a:latin typeface="Malgun Gothic"/>
                <a:cs typeface="Malgun Gothic"/>
              </a:rPr>
              <a:t>설계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6257269" y="273811"/>
            <a:ext cx="110363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35">
                <a:solidFill>
                  <a:srgbClr val="5D6CBD"/>
                </a:solidFill>
                <a:latin typeface="Malgun Gothic"/>
                <a:cs typeface="Malgun Gothic"/>
              </a:rPr>
              <a:t>기술</a:t>
            </a:r>
            <a:r>
              <a:rPr dirty="0" sz="2300" spc="-509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10">
                <a:solidFill>
                  <a:srgbClr val="5D6CBD"/>
                </a:solidFill>
                <a:latin typeface="Malgun Gothic"/>
                <a:cs typeface="Malgun Gothic"/>
              </a:rPr>
              <a:t>구현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"/>
            <a:ext cx="18288000" cy="10287000"/>
            <a:chOff x="0" y="-2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5599" y="3022599"/>
              <a:ext cx="15087600" cy="40386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"/>
              <a:ext cx="18287999" cy="10286999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4478528" y="7066305"/>
            <a:ext cx="9373235" cy="1638300"/>
          </a:xfrm>
          <a:prstGeom prst="rect">
            <a:avLst/>
          </a:prstGeom>
        </p:spPr>
        <p:txBody>
          <a:bodyPr wrap="square" lIns="0" tIns="1695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35"/>
              </a:spcBef>
            </a:pPr>
            <a:r>
              <a:rPr dirty="0" sz="2500" spc="-225">
                <a:latin typeface="Malgun Gothic"/>
                <a:cs typeface="Malgun Gothic"/>
              </a:rPr>
              <a:t>각</a:t>
            </a:r>
            <a:r>
              <a:rPr dirty="0" sz="2500" spc="-295">
                <a:latin typeface="Malgun Gothic"/>
                <a:cs typeface="Malgun Gothic"/>
              </a:rPr>
              <a:t> </a:t>
            </a:r>
            <a:r>
              <a:rPr dirty="0" sz="2500" spc="-225">
                <a:latin typeface="Malgun Gothic"/>
                <a:cs typeface="Malgun Gothic"/>
              </a:rPr>
              <a:t>용어를</a:t>
            </a:r>
            <a:r>
              <a:rPr dirty="0" sz="2500" spc="-305">
                <a:latin typeface="Malgun Gothic"/>
                <a:cs typeface="Malgun Gothic"/>
              </a:rPr>
              <a:t> </a:t>
            </a:r>
            <a:r>
              <a:rPr dirty="0" sz="2500" spc="-229">
                <a:latin typeface="Malgun Gothic"/>
                <a:cs typeface="Malgun Gothic"/>
              </a:rPr>
              <a:t>클릭하여</a:t>
            </a:r>
            <a:r>
              <a:rPr dirty="0" sz="2500" spc="-285">
                <a:latin typeface="Malgun Gothic"/>
                <a:cs typeface="Malgun Gothic"/>
              </a:rPr>
              <a:t> </a:t>
            </a:r>
            <a:r>
              <a:rPr dirty="0" sz="2500" spc="-225">
                <a:latin typeface="Malgun Gothic"/>
                <a:cs typeface="Malgun Gothic"/>
              </a:rPr>
              <a:t>설명과</a:t>
            </a:r>
            <a:r>
              <a:rPr dirty="0" sz="2500" spc="-310">
                <a:latin typeface="Malgun Gothic"/>
                <a:cs typeface="Malgun Gothic"/>
              </a:rPr>
              <a:t> </a:t>
            </a:r>
            <a:r>
              <a:rPr dirty="0" sz="2500" spc="-229">
                <a:latin typeface="Malgun Gothic"/>
                <a:cs typeface="Malgun Gothic"/>
              </a:rPr>
              <a:t>연관어를</a:t>
            </a:r>
            <a:r>
              <a:rPr dirty="0" sz="2500" spc="-300">
                <a:latin typeface="Malgun Gothic"/>
                <a:cs typeface="Malgun Gothic"/>
              </a:rPr>
              <a:t> </a:t>
            </a:r>
            <a:r>
              <a:rPr dirty="0" sz="2500" spc="55">
                <a:latin typeface="Malgun Gothic"/>
                <a:cs typeface="Malgun Gothic"/>
              </a:rPr>
              <a:t>CSS</a:t>
            </a:r>
            <a:r>
              <a:rPr dirty="0" sz="2500" spc="-295">
                <a:latin typeface="Malgun Gothic"/>
                <a:cs typeface="Malgun Gothic"/>
              </a:rPr>
              <a:t> </a:t>
            </a:r>
            <a:r>
              <a:rPr dirty="0" sz="2500" spc="-229">
                <a:latin typeface="Malgun Gothic"/>
                <a:cs typeface="Malgun Gothic"/>
              </a:rPr>
              <a:t>셀렉터로</a:t>
            </a:r>
            <a:r>
              <a:rPr dirty="0" sz="2500" spc="-300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추출</a:t>
            </a:r>
            <a:endParaRPr sz="2500">
              <a:latin typeface="Malgun Gothic"/>
              <a:cs typeface="Malgun Gothic"/>
            </a:endParaRPr>
          </a:p>
          <a:p>
            <a:pPr algn="ctr" marL="12700" marR="5080">
              <a:lnSpc>
                <a:spcPct val="140800"/>
              </a:lnSpc>
              <a:spcBef>
                <a:spcPts val="10"/>
              </a:spcBef>
            </a:pPr>
            <a:r>
              <a:rPr dirty="0" sz="2500" spc="75">
                <a:latin typeface="Malgun Gothic"/>
                <a:cs typeface="Malgun Gothic"/>
              </a:rPr>
              <a:t>JavaScript로</a:t>
            </a:r>
            <a:r>
              <a:rPr dirty="0" sz="2500" spc="-285">
                <a:latin typeface="Malgun Gothic"/>
                <a:cs typeface="Malgun Gothic"/>
              </a:rPr>
              <a:t> </a:t>
            </a:r>
            <a:r>
              <a:rPr dirty="0" sz="2500" spc="-229">
                <a:latin typeface="Malgun Gothic"/>
                <a:cs typeface="Malgun Gothic"/>
              </a:rPr>
              <a:t>클릭</a:t>
            </a:r>
            <a:r>
              <a:rPr dirty="0" sz="2500" spc="-300">
                <a:latin typeface="Malgun Gothic"/>
                <a:cs typeface="Malgun Gothic"/>
              </a:rPr>
              <a:t> </a:t>
            </a:r>
            <a:r>
              <a:rPr dirty="0" sz="2500" spc="-229">
                <a:latin typeface="Malgun Gothic"/>
                <a:cs typeface="Malgun Gothic"/>
              </a:rPr>
              <a:t>이벤트</a:t>
            </a:r>
            <a:r>
              <a:rPr dirty="0" sz="2500" spc="-290">
                <a:latin typeface="Malgun Gothic"/>
                <a:cs typeface="Malgun Gothic"/>
              </a:rPr>
              <a:t> </a:t>
            </a:r>
            <a:r>
              <a:rPr dirty="0" sz="2500" spc="-235">
                <a:latin typeface="Malgun Gothic"/>
                <a:cs typeface="Malgun Gothic"/>
              </a:rPr>
              <a:t>실행</a:t>
            </a:r>
            <a:r>
              <a:rPr dirty="0" sz="2500" spc="-280">
                <a:latin typeface="Malgun Gothic"/>
                <a:cs typeface="Malgun Gothic"/>
              </a:rPr>
              <a:t> </a:t>
            </a:r>
            <a:r>
              <a:rPr dirty="0" sz="2500" spc="-150">
                <a:latin typeface="Malgun Gothic"/>
                <a:cs typeface="Malgun Gothic"/>
              </a:rPr>
              <a:t>후,</a:t>
            </a:r>
            <a:r>
              <a:rPr dirty="0" sz="2500" spc="-310">
                <a:latin typeface="Malgun Gothic"/>
                <a:cs typeface="Malgun Gothic"/>
              </a:rPr>
              <a:t> </a:t>
            </a:r>
            <a:r>
              <a:rPr dirty="0" sz="2500" spc="-229">
                <a:latin typeface="Malgun Gothic"/>
                <a:cs typeface="Malgun Gothic"/>
              </a:rPr>
              <a:t>설명</a:t>
            </a:r>
            <a:r>
              <a:rPr dirty="0" sz="2500" spc="-305">
                <a:latin typeface="Malgun Gothic"/>
                <a:cs typeface="Malgun Gothic"/>
              </a:rPr>
              <a:t> </a:t>
            </a:r>
            <a:r>
              <a:rPr dirty="0" sz="2500" spc="-235">
                <a:latin typeface="Malgun Gothic"/>
                <a:cs typeface="Malgun Gothic"/>
              </a:rPr>
              <a:t>텍스트와</a:t>
            </a:r>
            <a:r>
              <a:rPr dirty="0" sz="2500" spc="-290">
                <a:latin typeface="Malgun Gothic"/>
                <a:cs typeface="Malgun Gothic"/>
              </a:rPr>
              <a:t> </a:t>
            </a:r>
            <a:r>
              <a:rPr dirty="0" sz="2500" spc="-229">
                <a:latin typeface="Malgun Gothic"/>
                <a:cs typeface="Malgun Gothic"/>
              </a:rPr>
              <a:t>연관어를</a:t>
            </a:r>
            <a:r>
              <a:rPr dirty="0" sz="2500" spc="-280">
                <a:latin typeface="Malgun Gothic"/>
                <a:cs typeface="Malgun Gothic"/>
              </a:rPr>
              <a:t> </a:t>
            </a:r>
            <a:r>
              <a:rPr dirty="0" sz="2500" spc="-235">
                <a:latin typeface="Malgun Gothic"/>
                <a:cs typeface="Malgun Gothic"/>
              </a:rPr>
              <a:t>수집</a:t>
            </a:r>
            <a:r>
              <a:rPr dirty="0" sz="2500" spc="-290">
                <a:latin typeface="Malgun Gothic"/>
                <a:cs typeface="Malgun Gothic"/>
              </a:rPr>
              <a:t> </a:t>
            </a:r>
            <a:r>
              <a:rPr dirty="0" sz="2500" spc="-225">
                <a:latin typeface="Malgun Gothic"/>
                <a:cs typeface="Malgun Gothic"/>
              </a:rPr>
              <a:t>및</a:t>
            </a:r>
            <a:r>
              <a:rPr dirty="0" sz="2500" spc="-290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저장 </a:t>
            </a:r>
            <a:r>
              <a:rPr dirty="0" sz="2500" spc="-180">
                <a:latin typeface="Malgun Gothic"/>
                <a:cs typeface="Malgun Gothic"/>
              </a:rPr>
              <a:t>용어,</a:t>
            </a:r>
            <a:r>
              <a:rPr dirty="0" sz="2500" spc="-295">
                <a:latin typeface="Malgun Gothic"/>
                <a:cs typeface="Malgun Gothic"/>
              </a:rPr>
              <a:t> </a:t>
            </a:r>
            <a:r>
              <a:rPr dirty="0" sz="2500" spc="-175">
                <a:latin typeface="Malgun Gothic"/>
                <a:cs typeface="Malgun Gothic"/>
              </a:rPr>
              <a:t>설명,</a:t>
            </a:r>
            <a:r>
              <a:rPr dirty="0" sz="2500" spc="-305">
                <a:latin typeface="Malgun Gothic"/>
                <a:cs typeface="Malgun Gothic"/>
              </a:rPr>
              <a:t> </a:t>
            </a:r>
            <a:r>
              <a:rPr dirty="0" sz="2500" spc="-229">
                <a:latin typeface="Malgun Gothic"/>
                <a:cs typeface="Malgun Gothic"/>
              </a:rPr>
              <a:t>연관어를</a:t>
            </a:r>
            <a:r>
              <a:rPr dirty="0" sz="2500" spc="-295">
                <a:latin typeface="Malgun Gothic"/>
                <a:cs typeface="Malgun Gothic"/>
              </a:rPr>
              <a:t> </a:t>
            </a:r>
            <a:r>
              <a:rPr dirty="0" sz="2500" spc="-235">
                <a:latin typeface="Malgun Gothic"/>
                <a:cs typeface="Malgun Gothic"/>
              </a:rPr>
              <a:t>리스트</a:t>
            </a:r>
            <a:r>
              <a:rPr dirty="0" sz="2500" spc="-275">
                <a:latin typeface="Malgun Gothic"/>
                <a:cs typeface="Malgun Gothic"/>
              </a:rPr>
              <a:t> </a:t>
            </a:r>
            <a:r>
              <a:rPr dirty="0" sz="2500" spc="-229">
                <a:latin typeface="Malgun Gothic"/>
                <a:cs typeface="Malgun Gothic"/>
              </a:rPr>
              <a:t>형태로</a:t>
            </a:r>
            <a:r>
              <a:rPr dirty="0" sz="2500" spc="-290">
                <a:latin typeface="Malgun Gothic"/>
                <a:cs typeface="Malgun Gothic"/>
              </a:rPr>
              <a:t> </a:t>
            </a:r>
            <a:r>
              <a:rPr dirty="0" sz="2500" spc="-229">
                <a:latin typeface="Malgun Gothic"/>
                <a:cs typeface="Malgun Gothic"/>
              </a:rPr>
              <a:t>정리하여</a:t>
            </a:r>
            <a:r>
              <a:rPr dirty="0" sz="2500" spc="-280">
                <a:latin typeface="Malgun Gothic"/>
                <a:cs typeface="Malgun Gothic"/>
              </a:rPr>
              <a:t> </a:t>
            </a:r>
            <a:r>
              <a:rPr dirty="0" sz="2500" spc="-229">
                <a:latin typeface="Malgun Gothic"/>
                <a:cs typeface="Malgun Gothic"/>
              </a:rPr>
              <a:t>엑셀로</a:t>
            </a:r>
            <a:r>
              <a:rPr dirty="0" sz="2500" spc="-305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저장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24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pc="-345"/>
              <a:t>챗봇</a:t>
            </a:r>
            <a:r>
              <a:rPr dirty="0" spc="-765"/>
              <a:t> </a:t>
            </a:r>
            <a:r>
              <a:rPr dirty="0" spc="-390"/>
              <a:t>서비스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5546852" y="2371724"/>
            <a:ext cx="7233284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280" b="1">
                <a:latin typeface="Malgun Gothic"/>
                <a:cs typeface="Malgun Gothic"/>
              </a:rPr>
              <a:t>챗봇</a:t>
            </a:r>
            <a:r>
              <a:rPr dirty="0" sz="3500" spc="-450" b="1">
                <a:latin typeface="Malgun Gothic"/>
                <a:cs typeface="Malgun Gothic"/>
              </a:rPr>
              <a:t> </a:t>
            </a:r>
            <a:r>
              <a:rPr dirty="0" sz="3500" spc="-280" b="1">
                <a:latin typeface="Malgun Gothic"/>
                <a:cs typeface="Malgun Gothic"/>
              </a:rPr>
              <a:t>데이터</a:t>
            </a:r>
            <a:r>
              <a:rPr dirty="0" sz="3500" spc="-434" b="1">
                <a:latin typeface="Malgun Gothic"/>
                <a:cs typeface="Malgun Gothic"/>
              </a:rPr>
              <a:t> </a:t>
            </a:r>
            <a:r>
              <a:rPr dirty="0" sz="3500" spc="-275" b="1">
                <a:latin typeface="Malgun Gothic"/>
                <a:cs typeface="Malgun Gothic"/>
              </a:rPr>
              <a:t>수집</a:t>
            </a:r>
            <a:r>
              <a:rPr dirty="0" sz="3500" spc="-440" b="1">
                <a:latin typeface="Malgun Gothic"/>
                <a:cs typeface="Malgun Gothic"/>
              </a:rPr>
              <a:t> </a:t>
            </a:r>
            <a:r>
              <a:rPr dirty="0" sz="3500" spc="130" b="1">
                <a:latin typeface="Malgun Gothic"/>
                <a:cs typeface="Malgun Gothic"/>
              </a:rPr>
              <a:t>-</a:t>
            </a:r>
            <a:r>
              <a:rPr dirty="0" sz="3500" spc="-425" b="1">
                <a:latin typeface="Malgun Gothic"/>
                <a:cs typeface="Malgun Gothic"/>
              </a:rPr>
              <a:t> </a:t>
            </a:r>
            <a:r>
              <a:rPr dirty="0" sz="3500" spc="-110" b="1">
                <a:latin typeface="Malgun Gothic"/>
                <a:cs typeface="Malgun Gothic"/>
              </a:rPr>
              <a:t>NH</a:t>
            </a:r>
            <a:r>
              <a:rPr dirty="0" sz="3500" spc="-459" b="1">
                <a:latin typeface="Malgun Gothic"/>
                <a:cs typeface="Malgun Gothic"/>
              </a:rPr>
              <a:t> </a:t>
            </a:r>
            <a:r>
              <a:rPr dirty="0" sz="3500" spc="-280" b="1">
                <a:latin typeface="Malgun Gothic"/>
                <a:cs typeface="Malgun Gothic"/>
              </a:rPr>
              <a:t>주식용어</a:t>
            </a:r>
            <a:r>
              <a:rPr dirty="0" sz="3500" spc="-415" b="1">
                <a:latin typeface="Malgun Gothic"/>
                <a:cs typeface="Malgun Gothic"/>
              </a:rPr>
              <a:t> </a:t>
            </a:r>
            <a:r>
              <a:rPr dirty="0" sz="3500" spc="-315" b="1">
                <a:latin typeface="Malgun Gothic"/>
                <a:cs typeface="Malgun Gothic"/>
              </a:rPr>
              <a:t>크롤링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6257269" y="273811"/>
            <a:ext cx="110363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35">
                <a:solidFill>
                  <a:srgbClr val="5D6CBD"/>
                </a:solidFill>
                <a:latin typeface="Malgun Gothic"/>
                <a:cs typeface="Malgun Gothic"/>
              </a:rPr>
              <a:t>기술</a:t>
            </a:r>
            <a:r>
              <a:rPr dirty="0" sz="2300" spc="-509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10">
                <a:solidFill>
                  <a:srgbClr val="5D6CBD"/>
                </a:solidFill>
                <a:latin typeface="Malgun Gothic"/>
                <a:cs typeface="Malgun Gothic"/>
              </a:rPr>
              <a:t>구현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599" y="3022599"/>
            <a:ext cx="16827500" cy="5537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45"/>
              <a:t>챗봇</a:t>
            </a:r>
            <a:r>
              <a:rPr dirty="0" spc="-765"/>
              <a:t> </a:t>
            </a:r>
            <a:r>
              <a:rPr dirty="0" spc="-390"/>
              <a:t>서비스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25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479160" y="1914524"/>
            <a:ext cx="7341234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55" b="1">
                <a:latin typeface="Malgun Gothic"/>
                <a:cs typeface="Malgun Gothic"/>
              </a:rPr>
              <a:t>LangChain과</a:t>
            </a:r>
            <a:r>
              <a:rPr dirty="0" sz="3500" spc="-425" b="1">
                <a:latin typeface="Malgun Gothic"/>
                <a:cs typeface="Malgun Gothic"/>
              </a:rPr>
              <a:t> </a:t>
            </a:r>
            <a:r>
              <a:rPr dirty="0" sz="3500" spc="-65" b="1">
                <a:latin typeface="Malgun Gothic"/>
                <a:cs typeface="Malgun Gothic"/>
              </a:rPr>
              <a:t>LLM을</a:t>
            </a:r>
            <a:r>
              <a:rPr dirty="0" sz="3500" spc="-400" b="1">
                <a:latin typeface="Malgun Gothic"/>
                <a:cs typeface="Malgun Gothic"/>
              </a:rPr>
              <a:t> </a:t>
            </a:r>
            <a:r>
              <a:rPr dirty="0" sz="3500" spc="-280" b="1">
                <a:latin typeface="Malgun Gothic"/>
                <a:cs typeface="Malgun Gothic"/>
              </a:rPr>
              <a:t>이용한</a:t>
            </a:r>
            <a:r>
              <a:rPr dirty="0" sz="3500" spc="-425" b="1">
                <a:latin typeface="Malgun Gothic"/>
                <a:cs typeface="Malgun Gothic"/>
              </a:rPr>
              <a:t> </a:t>
            </a:r>
            <a:r>
              <a:rPr dirty="0" sz="3500" spc="-280" b="1">
                <a:latin typeface="Malgun Gothic"/>
                <a:cs typeface="Malgun Gothic"/>
              </a:rPr>
              <a:t>챗봇</a:t>
            </a:r>
            <a:r>
              <a:rPr dirty="0" sz="3500" spc="-425" b="1">
                <a:latin typeface="Malgun Gothic"/>
                <a:cs typeface="Malgun Gothic"/>
              </a:rPr>
              <a:t> </a:t>
            </a:r>
            <a:r>
              <a:rPr dirty="0" sz="3500" spc="-315" b="1">
                <a:latin typeface="Malgun Gothic"/>
                <a:cs typeface="Malgun Gothic"/>
              </a:rPr>
              <a:t>구현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6257269" y="273811"/>
            <a:ext cx="110363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35">
                <a:solidFill>
                  <a:srgbClr val="5D6CBD"/>
                </a:solidFill>
                <a:latin typeface="Malgun Gothic"/>
                <a:cs typeface="Malgun Gothic"/>
              </a:rPr>
              <a:t>기술</a:t>
            </a:r>
            <a:r>
              <a:rPr dirty="0" sz="2300" spc="-509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10">
                <a:solidFill>
                  <a:srgbClr val="5D6CBD"/>
                </a:solidFill>
                <a:latin typeface="Malgun Gothic"/>
                <a:cs typeface="Malgun Gothic"/>
              </a:rPr>
              <a:t>구현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"/>
            <a:ext cx="18288000" cy="10287000"/>
            <a:chOff x="0" y="-2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0100" y="2628899"/>
              <a:ext cx="3619500" cy="62865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000" y="2628899"/>
              <a:ext cx="3632200" cy="62865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5000" y="3987799"/>
              <a:ext cx="4318000" cy="35560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45"/>
              <a:t>챗봇</a:t>
            </a:r>
            <a:r>
              <a:rPr dirty="0" spc="-765"/>
              <a:t> </a:t>
            </a:r>
            <a:r>
              <a:rPr dirty="0" spc="-390"/>
              <a:t>서비스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26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6559677" y="1444498"/>
            <a:ext cx="5180330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45" b="1">
                <a:latin typeface="Malgun Gothic"/>
                <a:cs typeface="Malgun Gothic"/>
              </a:rPr>
              <a:t>Django로</a:t>
            </a:r>
            <a:r>
              <a:rPr dirty="0" sz="3500" spc="-380" b="1">
                <a:latin typeface="Malgun Gothic"/>
                <a:cs typeface="Malgun Gothic"/>
              </a:rPr>
              <a:t> </a:t>
            </a:r>
            <a:r>
              <a:rPr dirty="0" sz="3500" spc="65" b="1">
                <a:latin typeface="Malgun Gothic"/>
                <a:cs typeface="Malgun Gothic"/>
              </a:rPr>
              <a:t>Prototype</a:t>
            </a:r>
            <a:r>
              <a:rPr dirty="0" sz="3500" spc="-380" b="1">
                <a:latin typeface="Malgun Gothic"/>
                <a:cs typeface="Malgun Gothic"/>
              </a:rPr>
              <a:t> </a:t>
            </a:r>
            <a:r>
              <a:rPr dirty="0" sz="3500" spc="-315" b="1">
                <a:latin typeface="Malgun Gothic"/>
                <a:cs typeface="Malgun Gothic"/>
              </a:rPr>
              <a:t>구현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6257269" y="273811"/>
            <a:ext cx="110363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35">
                <a:solidFill>
                  <a:srgbClr val="5D6CBD"/>
                </a:solidFill>
                <a:latin typeface="Malgun Gothic"/>
                <a:cs typeface="Malgun Gothic"/>
              </a:rPr>
              <a:t>기술</a:t>
            </a:r>
            <a:r>
              <a:rPr dirty="0" sz="2300" spc="-509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10">
                <a:solidFill>
                  <a:srgbClr val="5D6CBD"/>
                </a:solidFill>
                <a:latin typeface="Malgun Gothic"/>
                <a:cs typeface="Malgun Gothic"/>
              </a:rPr>
              <a:t>구현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"/>
            <a:ext cx="18288000" cy="10287000"/>
            <a:chOff x="0" y="-2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099" y="4165599"/>
              <a:ext cx="9385300" cy="31242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0700" y="2666999"/>
              <a:ext cx="4584700" cy="65913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45"/>
              <a:t>챗봇</a:t>
            </a:r>
            <a:r>
              <a:rPr dirty="0" spc="-765"/>
              <a:t> </a:t>
            </a:r>
            <a:r>
              <a:rPr dirty="0" spc="-390"/>
              <a:t>서비스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27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6559677" y="1444498"/>
            <a:ext cx="5180330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45" b="1">
                <a:latin typeface="Malgun Gothic"/>
                <a:cs typeface="Malgun Gothic"/>
              </a:rPr>
              <a:t>Django로</a:t>
            </a:r>
            <a:r>
              <a:rPr dirty="0" sz="3500" spc="-380" b="1">
                <a:latin typeface="Malgun Gothic"/>
                <a:cs typeface="Malgun Gothic"/>
              </a:rPr>
              <a:t> </a:t>
            </a:r>
            <a:r>
              <a:rPr dirty="0" sz="3500" spc="65" b="1">
                <a:latin typeface="Malgun Gothic"/>
                <a:cs typeface="Malgun Gothic"/>
              </a:rPr>
              <a:t>Prototype</a:t>
            </a:r>
            <a:r>
              <a:rPr dirty="0" sz="3500" spc="-380" b="1">
                <a:latin typeface="Malgun Gothic"/>
                <a:cs typeface="Malgun Gothic"/>
              </a:rPr>
              <a:t> </a:t>
            </a:r>
            <a:r>
              <a:rPr dirty="0" sz="3500" spc="-315" b="1">
                <a:latin typeface="Malgun Gothic"/>
                <a:cs typeface="Malgun Gothic"/>
              </a:rPr>
              <a:t>구현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6257269" y="273811"/>
            <a:ext cx="110363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35">
                <a:solidFill>
                  <a:srgbClr val="5D6CBD"/>
                </a:solidFill>
                <a:latin typeface="Malgun Gothic"/>
                <a:cs typeface="Malgun Gothic"/>
              </a:rPr>
              <a:t>기술</a:t>
            </a:r>
            <a:r>
              <a:rPr dirty="0" sz="2300" spc="-509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10">
                <a:solidFill>
                  <a:srgbClr val="5D6CBD"/>
                </a:solidFill>
                <a:latin typeface="Malgun Gothic"/>
                <a:cs typeface="Malgun Gothic"/>
              </a:rPr>
              <a:t>구현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"/>
            <a:ext cx="18288000" cy="10287000"/>
            <a:chOff x="0" y="-2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099" y="4432299"/>
              <a:ext cx="9385300" cy="25781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0700" y="2666999"/>
              <a:ext cx="4584700" cy="65913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45"/>
              <a:t>챗봇</a:t>
            </a:r>
            <a:r>
              <a:rPr dirty="0" spc="-765"/>
              <a:t> </a:t>
            </a:r>
            <a:r>
              <a:rPr dirty="0" spc="-390"/>
              <a:t>서비스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28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6559677" y="1444498"/>
            <a:ext cx="5180330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45" b="1">
                <a:latin typeface="Malgun Gothic"/>
                <a:cs typeface="Malgun Gothic"/>
              </a:rPr>
              <a:t>Django로</a:t>
            </a:r>
            <a:r>
              <a:rPr dirty="0" sz="3500" spc="-380" b="1">
                <a:latin typeface="Malgun Gothic"/>
                <a:cs typeface="Malgun Gothic"/>
              </a:rPr>
              <a:t> </a:t>
            </a:r>
            <a:r>
              <a:rPr dirty="0" sz="3500" spc="65" b="1">
                <a:latin typeface="Malgun Gothic"/>
                <a:cs typeface="Malgun Gothic"/>
              </a:rPr>
              <a:t>Prototype</a:t>
            </a:r>
            <a:r>
              <a:rPr dirty="0" sz="3500" spc="-380" b="1">
                <a:latin typeface="Malgun Gothic"/>
                <a:cs typeface="Malgun Gothic"/>
              </a:rPr>
              <a:t> </a:t>
            </a:r>
            <a:r>
              <a:rPr dirty="0" sz="3500" spc="-315" b="1">
                <a:latin typeface="Malgun Gothic"/>
                <a:cs typeface="Malgun Gothic"/>
              </a:rPr>
              <a:t>구현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6257269" y="273811"/>
            <a:ext cx="110363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35">
                <a:solidFill>
                  <a:srgbClr val="5D6CBD"/>
                </a:solidFill>
                <a:latin typeface="Malgun Gothic"/>
                <a:cs typeface="Malgun Gothic"/>
              </a:rPr>
              <a:t>기술</a:t>
            </a:r>
            <a:r>
              <a:rPr dirty="0" sz="2300" spc="-509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10">
                <a:solidFill>
                  <a:srgbClr val="5D6CBD"/>
                </a:solidFill>
                <a:latin typeface="Malgun Gothic"/>
                <a:cs typeface="Malgun Gothic"/>
              </a:rPr>
              <a:t>구현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400" y="3759200"/>
            <a:ext cx="1219200" cy="1219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62750" y="5254193"/>
            <a:ext cx="4815205" cy="1092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0" spc="-935"/>
              <a:t>프로젝트</a:t>
            </a:r>
            <a:r>
              <a:rPr dirty="0" sz="7000" spc="-1685"/>
              <a:t> </a:t>
            </a:r>
            <a:r>
              <a:rPr dirty="0" sz="7000" spc="-1050"/>
              <a:t>개요</a:t>
            </a:r>
            <a:endParaRPr sz="7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202565">
              <a:lnSpc>
                <a:spcPct val="100000"/>
              </a:lnSpc>
              <a:spcBef>
                <a:spcPts val="445"/>
              </a:spcBef>
            </a:pPr>
            <a:r>
              <a:rPr dirty="0" spc="20"/>
              <a:t>2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8924290" y="3901821"/>
            <a:ext cx="441959" cy="863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0" spc="10" b="1">
                <a:solidFill>
                  <a:srgbClr val="5D6CBD"/>
                </a:solidFill>
                <a:latin typeface="Malgun Gothic"/>
                <a:cs typeface="Malgun Gothic"/>
              </a:rPr>
              <a:t>1</a:t>
            </a:r>
            <a:endParaRPr sz="55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"/>
            <a:ext cx="18288000" cy="10287000"/>
            <a:chOff x="0" y="-2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4299" y="2336799"/>
              <a:ext cx="10439400" cy="69596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pc="-345"/>
              <a:t>챗봇</a:t>
            </a:r>
            <a:r>
              <a:rPr dirty="0" spc="-765"/>
              <a:t> </a:t>
            </a:r>
            <a:r>
              <a:rPr dirty="0" spc="-390"/>
              <a:t>서비스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29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7808214" y="1444498"/>
            <a:ext cx="2683510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285" b="1">
                <a:latin typeface="Malgun Gothic"/>
                <a:cs typeface="Malgun Gothic"/>
              </a:rPr>
              <a:t>코드</a:t>
            </a:r>
            <a:r>
              <a:rPr dirty="0" sz="3500" spc="-425" b="1">
                <a:latin typeface="Malgun Gothic"/>
                <a:cs typeface="Malgun Gothic"/>
              </a:rPr>
              <a:t> </a:t>
            </a:r>
            <a:r>
              <a:rPr dirty="0" sz="3500" spc="-280" b="1">
                <a:latin typeface="Malgun Gothic"/>
                <a:cs typeface="Malgun Gothic"/>
              </a:rPr>
              <a:t>실행</a:t>
            </a:r>
            <a:r>
              <a:rPr dirty="0" sz="3500" spc="-434" b="1">
                <a:latin typeface="Malgun Gothic"/>
                <a:cs typeface="Malgun Gothic"/>
              </a:rPr>
              <a:t> </a:t>
            </a:r>
            <a:r>
              <a:rPr dirty="0" sz="3500" spc="-325" b="1">
                <a:latin typeface="Malgun Gothic"/>
                <a:cs typeface="Malgun Gothic"/>
              </a:rPr>
              <a:t>방법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911853" y="9309913"/>
            <a:ext cx="85686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latin typeface="Malgun Gothic"/>
                <a:cs typeface="Malgun Gothic"/>
              </a:rPr>
              <a:t>https://github.com/JIIIW/project_AmericanFinancialChatbot/tree/main</a:t>
            </a:r>
            <a:endParaRPr sz="2100">
              <a:latin typeface="Malgun Gothic"/>
              <a:cs typeface="Malgun Gothic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6257269" y="273811"/>
            <a:ext cx="110363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35">
                <a:solidFill>
                  <a:srgbClr val="5D6CBD"/>
                </a:solidFill>
                <a:latin typeface="Malgun Gothic"/>
                <a:cs typeface="Malgun Gothic"/>
              </a:rPr>
              <a:t>기술</a:t>
            </a:r>
            <a:r>
              <a:rPr dirty="0" sz="2300" spc="-509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10">
                <a:solidFill>
                  <a:srgbClr val="5D6CBD"/>
                </a:solidFill>
                <a:latin typeface="Malgun Gothic"/>
                <a:cs typeface="Malgun Gothic"/>
              </a:rPr>
              <a:t>구현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400" y="3759200"/>
            <a:ext cx="1219200" cy="1219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43750" y="5254193"/>
            <a:ext cx="4049395" cy="1092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0" spc="-905"/>
              <a:t>마케팅</a:t>
            </a:r>
            <a:r>
              <a:rPr dirty="0" sz="7000" spc="-1664"/>
              <a:t> </a:t>
            </a:r>
            <a:r>
              <a:rPr dirty="0" sz="7000" spc="-1050"/>
              <a:t>전략</a:t>
            </a:r>
            <a:endParaRPr sz="7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30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8924290" y="3901821"/>
            <a:ext cx="441959" cy="863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0" spc="10" b="1">
                <a:solidFill>
                  <a:srgbClr val="5D6CBD"/>
                </a:solidFill>
                <a:latin typeface="Malgun Gothic"/>
                <a:cs typeface="Malgun Gothic"/>
              </a:rPr>
              <a:t>4</a:t>
            </a:r>
            <a:endParaRPr sz="55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"/>
            <a:ext cx="18288000" cy="10287000"/>
            <a:chOff x="0" y="-2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499" y="1523999"/>
              <a:ext cx="8051800" cy="3683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"/>
              <a:ext cx="18287999" cy="10286999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927303" y="1782013"/>
            <a:ext cx="7674609" cy="2842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65735">
              <a:lnSpc>
                <a:spcPct val="100000"/>
              </a:lnSpc>
              <a:spcBef>
                <a:spcPts val="100"/>
              </a:spcBef>
            </a:pPr>
            <a:r>
              <a:rPr dirty="0" sz="3000" spc="60" b="1">
                <a:latin typeface="Malgun Gothic"/>
                <a:cs typeface="Malgun Gothic"/>
              </a:rPr>
              <a:t>Strength</a:t>
            </a:r>
            <a:endParaRPr sz="3000">
              <a:latin typeface="Malgun Gothic"/>
              <a:cs typeface="Malgun Gothic"/>
            </a:endParaRPr>
          </a:p>
          <a:p>
            <a:pPr marL="170180" indent="-157480">
              <a:lnSpc>
                <a:spcPct val="100000"/>
              </a:lnSpc>
              <a:spcBef>
                <a:spcPts val="4225"/>
              </a:spcBef>
              <a:buChar char="-"/>
              <a:tabLst>
                <a:tab pos="170180" algn="l"/>
              </a:tabLst>
            </a:pPr>
            <a:r>
              <a:rPr dirty="0" sz="2000" spc="-180">
                <a:latin typeface="Malgun Gothic"/>
                <a:cs typeface="Malgun Gothic"/>
              </a:rPr>
              <a:t>다양한</a:t>
            </a:r>
            <a:r>
              <a:rPr dirty="0" sz="2000" spc="-325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기능</a:t>
            </a:r>
            <a:r>
              <a:rPr dirty="0" sz="2000" spc="-325">
                <a:latin typeface="Malgun Gothic"/>
                <a:cs typeface="Malgun Gothic"/>
              </a:rPr>
              <a:t> </a:t>
            </a:r>
            <a:r>
              <a:rPr dirty="0" sz="2000" spc="-105">
                <a:latin typeface="Malgun Gothic"/>
                <a:cs typeface="Malgun Gothic"/>
              </a:rPr>
              <a:t>제공:</a:t>
            </a:r>
            <a:r>
              <a:rPr dirty="0" sz="2000" spc="-27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용어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40">
                <a:latin typeface="Malgun Gothic"/>
                <a:cs typeface="Malgun Gothic"/>
              </a:rPr>
              <a:t>설명,</a:t>
            </a:r>
            <a:r>
              <a:rPr dirty="0" sz="2000" spc="-250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투자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트렌드</a:t>
            </a:r>
            <a:r>
              <a:rPr dirty="0" sz="2000" spc="-275">
                <a:latin typeface="Malgun Gothic"/>
                <a:cs typeface="Malgun Gothic"/>
              </a:rPr>
              <a:t> </a:t>
            </a:r>
            <a:r>
              <a:rPr dirty="0" sz="2000" spc="-135">
                <a:latin typeface="Malgun Gothic"/>
                <a:cs typeface="Malgun Gothic"/>
              </a:rPr>
              <a:t>제공,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종목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검색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등의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기능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25">
                <a:latin typeface="Malgun Gothic"/>
                <a:cs typeface="Malgun Gothic"/>
              </a:rPr>
              <a:t>제공</a:t>
            </a:r>
            <a:endParaRPr sz="2000">
              <a:latin typeface="Malgun Gothic"/>
              <a:cs typeface="Malgun Gothic"/>
            </a:endParaRPr>
          </a:p>
          <a:p>
            <a:pPr marL="170180" indent="-157480">
              <a:lnSpc>
                <a:spcPct val="100000"/>
              </a:lnSpc>
              <a:spcBef>
                <a:spcPts val="1585"/>
              </a:spcBef>
              <a:buChar char="-"/>
              <a:tabLst>
                <a:tab pos="170180" algn="l"/>
              </a:tabLst>
            </a:pPr>
            <a:r>
              <a:rPr dirty="0" sz="2000" spc="-185">
                <a:latin typeface="Malgun Gothic"/>
                <a:cs typeface="Malgun Gothic"/>
              </a:rPr>
              <a:t>사용자</a:t>
            </a:r>
            <a:r>
              <a:rPr dirty="0" sz="2000" spc="-325">
                <a:latin typeface="Malgun Gothic"/>
                <a:cs typeface="Malgun Gothic"/>
              </a:rPr>
              <a:t> </a:t>
            </a:r>
            <a:r>
              <a:rPr dirty="0" sz="2000" spc="-180">
                <a:latin typeface="Malgun Gothic"/>
                <a:cs typeface="Malgun Gothic"/>
              </a:rPr>
              <a:t>맞춤형</a:t>
            </a:r>
            <a:r>
              <a:rPr dirty="0" sz="2000" spc="-335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정보</a:t>
            </a:r>
            <a:r>
              <a:rPr dirty="0" sz="2000" spc="-315">
                <a:latin typeface="Malgun Gothic"/>
                <a:cs typeface="Malgun Gothic"/>
              </a:rPr>
              <a:t> </a:t>
            </a:r>
            <a:r>
              <a:rPr dirty="0" sz="2000" spc="-105">
                <a:latin typeface="Malgun Gothic"/>
                <a:cs typeface="Malgun Gothic"/>
              </a:rPr>
              <a:t>제공:</a:t>
            </a:r>
            <a:r>
              <a:rPr dirty="0" sz="2000" spc="-28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실시간</a:t>
            </a:r>
            <a:r>
              <a:rPr dirty="0" sz="2000" spc="-27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알림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및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투자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성향</a:t>
            </a:r>
            <a:r>
              <a:rPr dirty="0" sz="2000" spc="-25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기반</a:t>
            </a:r>
            <a:r>
              <a:rPr dirty="0" sz="2000" spc="-275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맞춤형</a:t>
            </a:r>
            <a:r>
              <a:rPr dirty="0" sz="2000" spc="-27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기능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25">
                <a:latin typeface="Malgun Gothic"/>
                <a:cs typeface="Malgun Gothic"/>
              </a:rPr>
              <a:t>제공</a:t>
            </a:r>
            <a:endParaRPr sz="2000">
              <a:latin typeface="Malgun Gothic"/>
              <a:cs typeface="Malgun Gothic"/>
            </a:endParaRPr>
          </a:p>
          <a:p>
            <a:pPr marL="170180" indent="-157480">
              <a:lnSpc>
                <a:spcPct val="100000"/>
              </a:lnSpc>
              <a:spcBef>
                <a:spcPts val="1585"/>
              </a:spcBef>
              <a:buChar char="-"/>
              <a:tabLst>
                <a:tab pos="170180" algn="l"/>
              </a:tabLst>
            </a:pPr>
            <a:r>
              <a:rPr dirty="0" sz="2000" spc="-180">
                <a:latin typeface="Malgun Gothic"/>
                <a:cs typeface="Malgun Gothic"/>
              </a:rPr>
              <a:t>신뢰할</a:t>
            </a:r>
            <a:r>
              <a:rPr dirty="0" sz="2000" spc="-32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수</a:t>
            </a:r>
            <a:r>
              <a:rPr dirty="0" sz="2000" spc="-290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있는</a:t>
            </a:r>
            <a:r>
              <a:rPr dirty="0" sz="2000" spc="-290">
                <a:latin typeface="Malgun Gothic"/>
                <a:cs typeface="Malgun Gothic"/>
              </a:rPr>
              <a:t> </a:t>
            </a:r>
            <a:r>
              <a:rPr dirty="0" sz="2000" spc="-185">
                <a:latin typeface="Malgun Gothic"/>
                <a:cs typeface="Malgun Gothic"/>
              </a:rPr>
              <a:t>데이터</a:t>
            </a:r>
            <a:r>
              <a:rPr dirty="0" sz="2000" spc="-325">
                <a:latin typeface="Malgun Gothic"/>
                <a:cs typeface="Malgun Gothic"/>
              </a:rPr>
              <a:t> </a:t>
            </a:r>
            <a:r>
              <a:rPr dirty="0" sz="2000" spc="-105">
                <a:latin typeface="Malgun Gothic"/>
                <a:cs typeface="Malgun Gothic"/>
              </a:rPr>
              <a:t>기반:</a:t>
            </a:r>
            <a:r>
              <a:rPr dirty="0" sz="2000" spc="-280">
                <a:latin typeface="Malgun Gothic"/>
                <a:cs typeface="Malgun Gothic"/>
              </a:rPr>
              <a:t> </a:t>
            </a:r>
            <a:r>
              <a:rPr dirty="0" sz="2000" spc="-35">
                <a:latin typeface="Malgun Gothic"/>
                <a:cs typeface="Malgun Gothic"/>
              </a:rPr>
              <a:t>Kaggle</a:t>
            </a:r>
            <a:r>
              <a:rPr dirty="0" sz="2000" spc="-204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등</a:t>
            </a:r>
            <a:r>
              <a:rPr dirty="0" sz="2000" spc="-24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데이터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소스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활용으로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정확성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25">
                <a:latin typeface="Malgun Gothic"/>
                <a:cs typeface="Malgun Gothic"/>
              </a:rPr>
              <a:t>보장</a:t>
            </a:r>
            <a:endParaRPr sz="2000">
              <a:latin typeface="Malgun Gothic"/>
              <a:cs typeface="Malgun Gothic"/>
            </a:endParaRPr>
          </a:p>
          <a:p>
            <a:pPr marL="170180" indent="-157480">
              <a:lnSpc>
                <a:spcPct val="100000"/>
              </a:lnSpc>
              <a:spcBef>
                <a:spcPts val="1585"/>
              </a:spcBef>
              <a:buChar char="-"/>
              <a:tabLst>
                <a:tab pos="170180" algn="l"/>
              </a:tabLst>
            </a:pPr>
            <a:r>
              <a:rPr dirty="0" sz="2000" spc="-180">
                <a:latin typeface="Malgun Gothic"/>
                <a:cs typeface="Malgun Gothic"/>
              </a:rPr>
              <a:t>높은</a:t>
            </a:r>
            <a:r>
              <a:rPr dirty="0" sz="2000" spc="-305">
                <a:latin typeface="Malgun Gothic"/>
                <a:cs typeface="Malgun Gothic"/>
              </a:rPr>
              <a:t> </a:t>
            </a:r>
            <a:r>
              <a:rPr dirty="0" sz="2000" spc="-135">
                <a:latin typeface="Malgun Gothic"/>
                <a:cs typeface="Malgun Gothic"/>
              </a:rPr>
              <a:t>접근성: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다양한</a:t>
            </a:r>
            <a:r>
              <a:rPr dirty="0" sz="2000" spc="-25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플랫폼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연동</a:t>
            </a:r>
            <a:r>
              <a:rPr dirty="0" sz="2000" spc="-28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로그인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지원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14">
                <a:latin typeface="Malgun Gothic"/>
                <a:cs typeface="Malgun Gothic"/>
              </a:rPr>
              <a:t>(카카오,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135">
                <a:latin typeface="Malgun Gothic"/>
                <a:cs typeface="Malgun Gothic"/>
              </a:rPr>
              <a:t>구글,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20">
                <a:latin typeface="Malgun Gothic"/>
                <a:cs typeface="Malgun Gothic"/>
              </a:rPr>
              <a:t>네이버)</a:t>
            </a:r>
            <a:endParaRPr sz="2000">
              <a:latin typeface="Malgun Gothic"/>
              <a:cs typeface="Malgun Gothic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0700" y="1524000"/>
            <a:ext cx="8051800" cy="368300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2488418" y="1782013"/>
            <a:ext cx="189865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40" b="1">
                <a:latin typeface="Malgun Gothic"/>
                <a:cs typeface="Malgun Gothic"/>
              </a:rPr>
              <a:t>Weakness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513189" y="3097148"/>
            <a:ext cx="7386320" cy="1343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0180" indent="-157480">
              <a:lnSpc>
                <a:spcPct val="100000"/>
              </a:lnSpc>
              <a:spcBef>
                <a:spcPts val="100"/>
              </a:spcBef>
              <a:buChar char="-"/>
              <a:tabLst>
                <a:tab pos="170180" algn="l"/>
              </a:tabLst>
            </a:pPr>
            <a:r>
              <a:rPr dirty="0" sz="2000" spc="-180">
                <a:latin typeface="Malgun Gothic"/>
                <a:cs typeface="Malgun Gothic"/>
              </a:rPr>
              <a:t>초보자</a:t>
            </a:r>
            <a:r>
              <a:rPr dirty="0" sz="2000" spc="-325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학습</a:t>
            </a:r>
            <a:r>
              <a:rPr dirty="0" sz="2000" spc="-310">
                <a:latin typeface="Malgun Gothic"/>
                <a:cs typeface="Malgun Gothic"/>
              </a:rPr>
              <a:t> </a:t>
            </a:r>
            <a:r>
              <a:rPr dirty="0" sz="2000" spc="-110">
                <a:latin typeface="Malgun Gothic"/>
                <a:cs typeface="Malgun Gothic"/>
              </a:rPr>
              <a:t>곡선:</a:t>
            </a:r>
            <a:r>
              <a:rPr dirty="0" sz="2000" spc="-28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주식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초보자에게</a:t>
            </a:r>
            <a:r>
              <a:rPr dirty="0" sz="2000" spc="-27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용어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및</a:t>
            </a:r>
            <a:r>
              <a:rPr dirty="0" sz="2000" spc="-245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개념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이해가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어려울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수</a:t>
            </a:r>
            <a:r>
              <a:rPr dirty="0" sz="2000" spc="-245">
                <a:latin typeface="Malgun Gothic"/>
                <a:cs typeface="Malgun Gothic"/>
              </a:rPr>
              <a:t> </a:t>
            </a:r>
            <a:r>
              <a:rPr dirty="0" sz="2000" spc="-25">
                <a:latin typeface="Malgun Gothic"/>
                <a:cs typeface="Malgun Gothic"/>
              </a:rPr>
              <a:t>있음</a:t>
            </a:r>
            <a:endParaRPr sz="2000">
              <a:latin typeface="Malgun Gothic"/>
              <a:cs typeface="Malgun Gothic"/>
            </a:endParaRPr>
          </a:p>
          <a:p>
            <a:pPr marL="170180" indent="-157480">
              <a:lnSpc>
                <a:spcPct val="100000"/>
              </a:lnSpc>
              <a:spcBef>
                <a:spcPts val="1585"/>
              </a:spcBef>
              <a:buChar char="-"/>
              <a:tabLst>
                <a:tab pos="170180" algn="l"/>
              </a:tabLst>
            </a:pPr>
            <a:r>
              <a:rPr dirty="0" sz="2000" spc="-170">
                <a:latin typeface="Malgun Gothic"/>
                <a:cs typeface="Malgun Gothic"/>
              </a:rPr>
              <a:t>정보</a:t>
            </a:r>
            <a:r>
              <a:rPr dirty="0" sz="2000" spc="-310">
                <a:latin typeface="Malgun Gothic"/>
                <a:cs typeface="Malgun Gothic"/>
              </a:rPr>
              <a:t> </a:t>
            </a:r>
            <a:r>
              <a:rPr dirty="0" sz="2000" spc="-135">
                <a:latin typeface="Malgun Gothic"/>
                <a:cs typeface="Malgun Gothic"/>
              </a:rPr>
              <a:t>과부하: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실시간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알림이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초보</a:t>
            </a:r>
            <a:r>
              <a:rPr dirty="0" sz="2000" spc="-295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사용자에게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혼란을</a:t>
            </a:r>
            <a:r>
              <a:rPr dirty="0" sz="2000" spc="-27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줄</a:t>
            </a:r>
            <a:r>
              <a:rPr dirty="0" sz="2000" spc="-250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가능성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35">
                <a:latin typeface="Malgun Gothic"/>
                <a:cs typeface="Malgun Gothic"/>
              </a:rPr>
              <a:t>존재</a:t>
            </a:r>
            <a:endParaRPr sz="2000">
              <a:latin typeface="Malgun Gothic"/>
              <a:cs typeface="Malgun Gothic"/>
            </a:endParaRPr>
          </a:p>
          <a:p>
            <a:pPr marL="170180" indent="-157480">
              <a:lnSpc>
                <a:spcPct val="100000"/>
              </a:lnSpc>
              <a:spcBef>
                <a:spcPts val="1590"/>
              </a:spcBef>
              <a:buChar char="-"/>
              <a:tabLst>
                <a:tab pos="170180" algn="l"/>
              </a:tabLst>
            </a:pPr>
            <a:r>
              <a:rPr dirty="0" sz="2000" spc="-185">
                <a:latin typeface="Malgun Gothic"/>
                <a:cs typeface="Malgun Gothic"/>
              </a:rPr>
              <a:t>접근성</a:t>
            </a:r>
            <a:r>
              <a:rPr dirty="0" sz="2000" spc="-325">
                <a:latin typeface="Malgun Gothic"/>
                <a:cs typeface="Malgun Gothic"/>
              </a:rPr>
              <a:t> </a:t>
            </a:r>
            <a:r>
              <a:rPr dirty="0" sz="2000" spc="-110">
                <a:latin typeface="Malgun Gothic"/>
                <a:cs typeface="Malgun Gothic"/>
              </a:rPr>
              <a:t>문제:</a:t>
            </a:r>
            <a:r>
              <a:rPr dirty="0" sz="2000" spc="-27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스마트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디바이스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숙련도에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따른</a:t>
            </a:r>
            <a:r>
              <a:rPr dirty="0" sz="2000" spc="-245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접근성</a:t>
            </a:r>
            <a:r>
              <a:rPr dirty="0" sz="2000" spc="-285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차이</a:t>
            </a:r>
            <a:r>
              <a:rPr dirty="0" sz="2000" spc="-24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발생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25">
                <a:latin typeface="Malgun Gothic"/>
                <a:cs typeface="Malgun Gothic"/>
              </a:rPr>
              <a:t>가능</a:t>
            </a:r>
            <a:endParaRPr sz="2000">
              <a:latin typeface="Malgun Gothic"/>
              <a:cs typeface="Malgun Gothic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500" y="5676900"/>
            <a:ext cx="8051800" cy="368300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3673602" y="5948553"/>
            <a:ext cx="23545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5" b="1">
                <a:latin typeface="Malgun Gothic"/>
                <a:cs typeface="Malgun Gothic"/>
              </a:rPr>
              <a:t>Opportunity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27303" y="7009256"/>
            <a:ext cx="7605395" cy="18491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70180" indent="-157480">
              <a:lnSpc>
                <a:spcPct val="100000"/>
              </a:lnSpc>
              <a:spcBef>
                <a:spcPts val="105"/>
              </a:spcBef>
              <a:buChar char="-"/>
              <a:tabLst>
                <a:tab pos="170180" algn="l"/>
              </a:tabLst>
            </a:pPr>
            <a:r>
              <a:rPr dirty="0" sz="2000" spc="-180">
                <a:latin typeface="Malgun Gothic"/>
                <a:cs typeface="Malgun Gothic"/>
              </a:rPr>
              <a:t>미국</a:t>
            </a:r>
            <a:r>
              <a:rPr dirty="0" sz="2000" spc="-310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주식</a:t>
            </a:r>
            <a:r>
              <a:rPr dirty="0" sz="2000" spc="-325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투자</a:t>
            </a:r>
            <a:r>
              <a:rPr dirty="0" sz="2000" spc="-310">
                <a:latin typeface="Malgun Gothic"/>
                <a:cs typeface="Malgun Gothic"/>
              </a:rPr>
              <a:t> </a:t>
            </a:r>
            <a:r>
              <a:rPr dirty="0" sz="2000" spc="-105">
                <a:latin typeface="Malgun Gothic"/>
                <a:cs typeface="Malgun Gothic"/>
              </a:rPr>
              <a:t>증가: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개인</a:t>
            </a:r>
            <a:r>
              <a:rPr dirty="0" sz="2000" spc="-28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투자자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및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초보자</a:t>
            </a:r>
            <a:r>
              <a:rPr dirty="0" sz="2000" spc="-27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수요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25">
                <a:latin typeface="Malgun Gothic"/>
                <a:cs typeface="Malgun Gothic"/>
              </a:rPr>
              <a:t>확대</a:t>
            </a:r>
            <a:endParaRPr sz="2000">
              <a:latin typeface="Malgun Gothic"/>
              <a:cs typeface="Malgun Gothic"/>
            </a:endParaRPr>
          </a:p>
          <a:p>
            <a:pPr marL="170180" indent="-157480">
              <a:lnSpc>
                <a:spcPct val="100000"/>
              </a:lnSpc>
              <a:spcBef>
                <a:spcPts val="1585"/>
              </a:spcBef>
              <a:buChar char="-"/>
              <a:tabLst>
                <a:tab pos="170180" algn="l"/>
              </a:tabLst>
            </a:pPr>
            <a:r>
              <a:rPr dirty="0" sz="2000" spc="-170">
                <a:latin typeface="Malgun Gothic"/>
                <a:cs typeface="Malgun Gothic"/>
              </a:rPr>
              <a:t>챗봇</a:t>
            </a:r>
            <a:r>
              <a:rPr dirty="0" sz="2000" spc="-300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기술</a:t>
            </a:r>
            <a:r>
              <a:rPr dirty="0" sz="2000" spc="-320">
                <a:latin typeface="Malgun Gothic"/>
                <a:cs typeface="Malgun Gothic"/>
              </a:rPr>
              <a:t> </a:t>
            </a:r>
            <a:r>
              <a:rPr dirty="0" sz="2000" spc="-105">
                <a:latin typeface="Malgun Gothic"/>
                <a:cs typeface="Malgun Gothic"/>
              </a:rPr>
              <a:t>발전:</a:t>
            </a:r>
            <a:r>
              <a:rPr dirty="0" sz="2000" spc="-285">
                <a:latin typeface="Malgun Gothic"/>
                <a:cs typeface="Malgun Gothic"/>
              </a:rPr>
              <a:t> </a:t>
            </a:r>
            <a:r>
              <a:rPr dirty="0" sz="2000" spc="-105">
                <a:latin typeface="Malgun Gothic"/>
                <a:cs typeface="Malgun Gothic"/>
              </a:rPr>
              <a:t>AI와</a:t>
            </a:r>
            <a:r>
              <a:rPr dirty="0" sz="2000" spc="-23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데이터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분석</a:t>
            </a:r>
            <a:r>
              <a:rPr dirty="0" sz="2000" spc="-270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기술의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발전으로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맞춤형</a:t>
            </a:r>
            <a:r>
              <a:rPr dirty="0" sz="2000" spc="-27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기능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확장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45">
                <a:latin typeface="Malgun Gothic"/>
                <a:cs typeface="Malgun Gothic"/>
              </a:rPr>
              <a:t>가능</a:t>
            </a:r>
            <a:endParaRPr sz="2000">
              <a:latin typeface="Malgun Gothic"/>
              <a:cs typeface="Malgun Gothic"/>
            </a:endParaRPr>
          </a:p>
          <a:p>
            <a:pPr marL="169545" marR="41910" indent="-157480">
              <a:lnSpc>
                <a:spcPct val="166000"/>
              </a:lnSpc>
              <a:buChar char="-"/>
              <a:tabLst>
                <a:tab pos="1556385" algn="l"/>
              </a:tabLst>
            </a:pPr>
            <a:r>
              <a:rPr dirty="0" sz="2000" spc="-185">
                <a:latin typeface="Malgun Gothic"/>
                <a:cs typeface="Malgun Gothic"/>
              </a:rPr>
              <a:t>데이터</a:t>
            </a:r>
            <a:r>
              <a:rPr dirty="0" sz="2000" spc="-320">
                <a:latin typeface="Malgun Gothic"/>
                <a:cs typeface="Malgun Gothic"/>
              </a:rPr>
              <a:t> </a:t>
            </a:r>
            <a:r>
              <a:rPr dirty="0" sz="2000" spc="-105">
                <a:latin typeface="Malgun Gothic"/>
                <a:cs typeface="Malgun Gothic"/>
              </a:rPr>
              <a:t>활용: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사용자</a:t>
            </a:r>
            <a:r>
              <a:rPr dirty="0" sz="2000" spc="-280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데이터를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기반으로</a:t>
            </a:r>
            <a:r>
              <a:rPr dirty="0" sz="2000" spc="-280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예측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모델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및</a:t>
            </a:r>
            <a:r>
              <a:rPr dirty="0" sz="2000" spc="-240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맞춤형</a:t>
            </a:r>
            <a:r>
              <a:rPr dirty="0" sz="2000" spc="-27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투자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110">
                <a:latin typeface="Malgun Gothic"/>
                <a:cs typeface="Malgun Gothic"/>
              </a:rPr>
              <a:t>가이드 </a:t>
            </a:r>
            <a:r>
              <a:rPr dirty="0" sz="2000" spc="-110">
                <a:latin typeface="Malgun Gothic"/>
                <a:cs typeface="Malgun Gothic"/>
              </a:rPr>
              <a:t>	</a:t>
            </a:r>
            <a:r>
              <a:rPr dirty="0" sz="2000" spc="-160">
                <a:latin typeface="Malgun Gothic"/>
                <a:cs typeface="Malgun Gothic"/>
              </a:rPr>
              <a:t>제공</a:t>
            </a:r>
            <a:r>
              <a:rPr dirty="0" sz="2000" spc="-290">
                <a:latin typeface="Malgun Gothic"/>
                <a:cs typeface="Malgun Gothic"/>
              </a:rPr>
              <a:t> </a:t>
            </a:r>
            <a:r>
              <a:rPr dirty="0" sz="2000" spc="-25">
                <a:latin typeface="Malgun Gothic"/>
                <a:cs typeface="Malgun Gothic"/>
              </a:rPr>
              <a:t>가능</a:t>
            </a:r>
            <a:endParaRPr sz="2000">
              <a:latin typeface="Malgun Gothic"/>
              <a:cs typeface="Malgun Gothic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0700" y="5676900"/>
            <a:ext cx="8051800" cy="368300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2800838" y="5948553"/>
            <a:ext cx="12744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90" b="1">
                <a:latin typeface="Malgun Gothic"/>
                <a:cs typeface="Malgun Gothic"/>
              </a:rPr>
              <a:t>Threat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31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9513189" y="7263510"/>
            <a:ext cx="7631430" cy="1343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0180" indent="-157480">
              <a:lnSpc>
                <a:spcPct val="100000"/>
              </a:lnSpc>
              <a:spcBef>
                <a:spcPts val="100"/>
              </a:spcBef>
              <a:buChar char="-"/>
              <a:tabLst>
                <a:tab pos="170180" algn="l"/>
              </a:tabLst>
            </a:pPr>
            <a:r>
              <a:rPr dirty="0" sz="2000" spc="-180">
                <a:latin typeface="Malgun Gothic"/>
                <a:cs typeface="Malgun Gothic"/>
              </a:rPr>
              <a:t>경쟁</a:t>
            </a:r>
            <a:r>
              <a:rPr dirty="0" sz="2000" spc="-310">
                <a:latin typeface="Malgun Gothic"/>
                <a:cs typeface="Malgun Gothic"/>
              </a:rPr>
              <a:t> </a:t>
            </a:r>
            <a:r>
              <a:rPr dirty="0" sz="2000" spc="-110">
                <a:latin typeface="Malgun Gothic"/>
                <a:cs typeface="Malgun Gothic"/>
              </a:rPr>
              <a:t>심화: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유사</a:t>
            </a:r>
            <a:r>
              <a:rPr dirty="0" sz="2000" spc="-275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서비스</a:t>
            </a:r>
            <a:r>
              <a:rPr dirty="0" sz="2000" spc="-27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및</a:t>
            </a:r>
            <a:r>
              <a:rPr dirty="0" sz="2000" spc="-24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증권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앱과의</a:t>
            </a:r>
            <a:r>
              <a:rPr dirty="0" sz="2000" spc="-250">
                <a:latin typeface="Malgun Gothic"/>
                <a:cs typeface="Malgun Gothic"/>
              </a:rPr>
              <a:t> </a:t>
            </a:r>
            <a:r>
              <a:rPr dirty="0" sz="2000" spc="-25">
                <a:latin typeface="Malgun Gothic"/>
                <a:cs typeface="Malgun Gothic"/>
              </a:rPr>
              <a:t>경쟁</a:t>
            </a:r>
            <a:endParaRPr sz="2000">
              <a:latin typeface="Malgun Gothic"/>
              <a:cs typeface="Malgun Gothic"/>
            </a:endParaRPr>
          </a:p>
          <a:p>
            <a:pPr marL="170180" indent="-157480">
              <a:lnSpc>
                <a:spcPct val="100000"/>
              </a:lnSpc>
              <a:spcBef>
                <a:spcPts val="1585"/>
              </a:spcBef>
              <a:buChar char="-"/>
              <a:tabLst>
                <a:tab pos="170180" algn="l"/>
              </a:tabLst>
            </a:pPr>
            <a:r>
              <a:rPr dirty="0" sz="2000" spc="-170">
                <a:latin typeface="Malgun Gothic"/>
                <a:cs typeface="Malgun Gothic"/>
              </a:rPr>
              <a:t>신뢰</a:t>
            </a:r>
            <a:r>
              <a:rPr dirty="0" sz="2000" spc="-310">
                <a:latin typeface="Malgun Gothic"/>
                <a:cs typeface="Malgun Gothic"/>
              </a:rPr>
              <a:t> </a:t>
            </a:r>
            <a:r>
              <a:rPr dirty="0" sz="2000" spc="-110">
                <a:latin typeface="Malgun Gothic"/>
                <a:cs typeface="Malgun Gothic"/>
              </a:rPr>
              <a:t>문제:</a:t>
            </a:r>
            <a:r>
              <a:rPr dirty="0" sz="2000" spc="-27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데이터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처리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중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발생하는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오류로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사용자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신뢰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저하</a:t>
            </a:r>
            <a:r>
              <a:rPr dirty="0" sz="2000" spc="-270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가능성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25">
                <a:latin typeface="Malgun Gothic"/>
                <a:cs typeface="Malgun Gothic"/>
              </a:rPr>
              <a:t>존재</a:t>
            </a:r>
            <a:endParaRPr sz="2000">
              <a:latin typeface="Malgun Gothic"/>
              <a:cs typeface="Malgun Gothic"/>
            </a:endParaRPr>
          </a:p>
          <a:p>
            <a:pPr marL="170180" indent="-157480">
              <a:lnSpc>
                <a:spcPct val="100000"/>
              </a:lnSpc>
              <a:spcBef>
                <a:spcPts val="1585"/>
              </a:spcBef>
              <a:buChar char="-"/>
              <a:tabLst>
                <a:tab pos="170180" algn="l"/>
              </a:tabLst>
            </a:pPr>
            <a:r>
              <a:rPr dirty="0" sz="2000" spc="-170">
                <a:latin typeface="Malgun Gothic"/>
                <a:cs typeface="Malgun Gothic"/>
              </a:rPr>
              <a:t>규제</a:t>
            </a:r>
            <a:r>
              <a:rPr dirty="0" sz="2000" spc="-305">
                <a:latin typeface="Malgun Gothic"/>
                <a:cs typeface="Malgun Gothic"/>
              </a:rPr>
              <a:t> </a:t>
            </a:r>
            <a:r>
              <a:rPr dirty="0" sz="2000" spc="-105">
                <a:latin typeface="Malgun Gothic"/>
                <a:cs typeface="Malgun Gothic"/>
              </a:rPr>
              <a:t>강화: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금융</a:t>
            </a:r>
            <a:r>
              <a:rPr dirty="0" sz="2000" spc="-28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및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데이터</a:t>
            </a:r>
            <a:r>
              <a:rPr dirty="0" sz="2000" spc="-27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보호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규정</a:t>
            </a:r>
            <a:r>
              <a:rPr dirty="0" sz="2000" spc="-25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강화로</a:t>
            </a:r>
            <a:r>
              <a:rPr dirty="0" sz="2000" spc="-270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서비스</a:t>
            </a:r>
            <a:r>
              <a:rPr dirty="0" sz="2000" spc="-275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운영</a:t>
            </a:r>
            <a:r>
              <a:rPr dirty="0" sz="2000" spc="-25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제한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25">
                <a:latin typeface="Malgun Gothic"/>
                <a:cs typeface="Malgun Gothic"/>
              </a:rPr>
              <a:t>가능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pc="-200"/>
              <a:t>SWOT</a:t>
            </a:r>
            <a:r>
              <a:rPr dirty="0" spc="-705"/>
              <a:t> </a:t>
            </a:r>
            <a:r>
              <a:rPr dirty="0" spc="-459"/>
              <a:t>분석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16257269" y="273811"/>
            <a:ext cx="136017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54">
                <a:solidFill>
                  <a:srgbClr val="5D6CBD"/>
                </a:solidFill>
                <a:latin typeface="Malgun Gothic"/>
                <a:cs typeface="Malgun Gothic"/>
              </a:rPr>
              <a:t>마케팅</a:t>
            </a:r>
            <a:r>
              <a:rPr dirty="0" sz="2300" spc="-520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00">
                <a:solidFill>
                  <a:srgbClr val="5D6CBD"/>
                </a:solidFill>
                <a:latin typeface="Malgun Gothic"/>
                <a:cs typeface="Malgun Gothic"/>
              </a:rPr>
              <a:t>전략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342899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6200" y="-2"/>
            <a:ext cx="18211800" cy="10287000"/>
            <a:chOff x="76200" y="-2"/>
            <a:chExt cx="18211800" cy="10287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200" y="1663699"/>
              <a:ext cx="16344900" cy="17653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0" y="1663699"/>
              <a:ext cx="2603500" cy="17653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" y="1904999"/>
              <a:ext cx="4000500" cy="16002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600" y="-2"/>
              <a:ext cx="17932400" cy="1028699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3619880" y="1756664"/>
            <a:ext cx="8919845" cy="1483995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05"/>
              </a:spcBef>
              <a:buFont typeface="Tahoma"/>
              <a:buChar char="●"/>
              <a:tabLst>
                <a:tab pos="354965" algn="l"/>
              </a:tabLst>
            </a:pPr>
            <a:r>
              <a:rPr dirty="0" sz="1800" spc="-160" b="1">
                <a:latin typeface="Malgun Gothic"/>
                <a:cs typeface="Malgun Gothic"/>
              </a:rPr>
              <a:t>기본</a:t>
            </a:r>
            <a:r>
              <a:rPr dirty="0" sz="1800" spc="-270" b="1">
                <a:latin typeface="Malgun Gothic"/>
                <a:cs typeface="Malgun Gothic"/>
              </a:rPr>
              <a:t> </a:t>
            </a:r>
            <a:r>
              <a:rPr dirty="0" sz="1800" spc="-160" b="1">
                <a:latin typeface="Malgun Gothic"/>
                <a:cs typeface="Malgun Gothic"/>
              </a:rPr>
              <a:t>무료</a:t>
            </a:r>
            <a:r>
              <a:rPr dirty="0" sz="1800" spc="-275" b="1">
                <a:latin typeface="Malgun Gothic"/>
                <a:cs typeface="Malgun Gothic"/>
              </a:rPr>
              <a:t> </a:t>
            </a:r>
            <a:r>
              <a:rPr dirty="0" sz="1800" spc="-105" b="1">
                <a:latin typeface="Malgun Gothic"/>
                <a:cs typeface="Malgun Gothic"/>
              </a:rPr>
              <a:t>서비스</a:t>
            </a:r>
            <a:r>
              <a:rPr dirty="0" sz="1800" spc="-105">
                <a:latin typeface="Malgun Gothic"/>
                <a:cs typeface="Malgun Gothic"/>
              </a:rPr>
              <a:t>:</a:t>
            </a:r>
            <a:r>
              <a:rPr dirty="0" sz="1800" spc="-254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초보</a:t>
            </a:r>
            <a:r>
              <a:rPr dirty="0" sz="1800" spc="-220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투자자를</a:t>
            </a:r>
            <a:r>
              <a:rPr dirty="0" sz="1800" spc="-240">
                <a:latin typeface="Malgun Gothic"/>
                <a:cs typeface="Malgun Gothic"/>
              </a:rPr>
              <a:t> </a:t>
            </a:r>
            <a:r>
              <a:rPr dirty="0" sz="1800" spc="-160">
                <a:latin typeface="Malgun Gothic"/>
                <a:cs typeface="Malgun Gothic"/>
              </a:rPr>
              <a:t>대상으로</a:t>
            </a:r>
            <a:r>
              <a:rPr dirty="0" sz="1800" spc="-200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한</a:t>
            </a:r>
            <a:r>
              <a:rPr dirty="0" sz="1800" spc="-220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기초</a:t>
            </a:r>
            <a:r>
              <a:rPr dirty="0" sz="1800" spc="-229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기능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제공</a:t>
            </a:r>
            <a:r>
              <a:rPr dirty="0" sz="1800" spc="-220">
                <a:latin typeface="Malgun Gothic"/>
                <a:cs typeface="Malgun Gothic"/>
              </a:rPr>
              <a:t> </a:t>
            </a:r>
            <a:r>
              <a:rPr dirty="0" sz="1800" spc="-85">
                <a:latin typeface="Malgun Gothic"/>
                <a:cs typeface="Malgun Gothic"/>
              </a:rPr>
              <a:t>(주식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용어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120">
                <a:latin typeface="Malgun Gothic"/>
                <a:cs typeface="Malgun Gothic"/>
              </a:rPr>
              <a:t>설명,</a:t>
            </a:r>
            <a:r>
              <a:rPr dirty="0" sz="1800" spc="-22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기초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종목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65">
                <a:latin typeface="Malgun Gothic"/>
                <a:cs typeface="Malgun Gothic"/>
              </a:rPr>
              <a:t>정보)</a:t>
            </a:r>
            <a:endParaRPr sz="1800">
              <a:latin typeface="Malgun Gothic"/>
              <a:cs typeface="Malgun Gothic"/>
            </a:endParaRPr>
          </a:p>
          <a:p>
            <a:pPr marL="354965" indent="-342265">
              <a:lnSpc>
                <a:spcPct val="100000"/>
              </a:lnSpc>
              <a:spcBef>
                <a:spcPts val="710"/>
              </a:spcBef>
              <a:buFont typeface="Tahoma"/>
              <a:buChar char="●"/>
              <a:tabLst>
                <a:tab pos="354965" algn="l"/>
              </a:tabLst>
            </a:pPr>
            <a:r>
              <a:rPr dirty="0" sz="1800" spc="-170" b="1">
                <a:latin typeface="Malgun Gothic"/>
                <a:cs typeface="Malgun Gothic"/>
              </a:rPr>
              <a:t>프리미엄</a:t>
            </a:r>
            <a:r>
              <a:rPr dirty="0" sz="1800" spc="-285" b="1">
                <a:latin typeface="Malgun Gothic"/>
                <a:cs typeface="Malgun Gothic"/>
              </a:rPr>
              <a:t> </a:t>
            </a:r>
            <a:r>
              <a:rPr dirty="0" sz="1800" spc="-160" b="1">
                <a:latin typeface="Malgun Gothic"/>
                <a:cs typeface="Malgun Gothic"/>
              </a:rPr>
              <a:t>유료</a:t>
            </a:r>
            <a:r>
              <a:rPr dirty="0" sz="1800" spc="-270" b="1">
                <a:latin typeface="Malgun Gothic"/>
                <a:cs typeface="Malgun Gothic"/>
              </a:rPr>
              <a:t> </a:t>
            </a:r>
            <a:r>
              <a:rPr dirty="0" sz="1800" spc="-105" b="1">
                <a:latin typeface="Malgun Gothic"/>
                <a:cs typeface="Malgun Gothic"/>
              </a:rPr>
              <a:t>서비스</a:t>
            </a:r>
            <a:r>
              <a:rPr dirty="0" sz="1800" spc="-105">
                <a:latin typeface="Malgun Gothic"/>
                <a:cs typeface="Malgun Gothic"/>
              </a:rPr>
              <a:t>:</a:t>
            </a:r>
            <a:r>
              <a:rPr dirty="0" sz="1800" spc="-254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맞춤형</a:t>
            </a:r>
            <a:r>
              <a:rPr dirty="0" sz="1800" spc="-21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투자</a:t>
            </a:r>
            <a:r>
              <a:rPr dirty="0" sz="1800" spc="-22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전략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120">
                <a:latin typeface="Malgun Gothic"/>
                <a:cs typeface="Malgun Gothic"/>
              </a:rPr>
              <a:t>리포트,</a:t>
            </a:r>
            <a:r>
              <a:rPr dirty="0" sz="1800" spc="-24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실시간</a:t>
            </a:r>
            <a:r>
              <a:rPr dirty="0" sz="1800" spc="-229">
                <a:latin typeface="Malgun Gothic"/>
                <a:cs typeface="Malgun Gothic"/>
              </a:rPr>
              <a:t> </a:t>
            </a:r>
            <a:r>
              <a:rPr dirty="0" sz="1800" spc="-120">
                <a:latin typeface="Malgun Gothic"/>
                <a:cs typeface="Malgun Gothic"/>
              </a:rPr>
              <a:t>알림,</a:t>
            </a:r>
            <a:r>
              <a:rPr dirty="0" sz="1800" spc="-24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고급</a:t>
            </a:r>
            <a:r>
              <a:rPr dirty="0" sz="1800" spc="-220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차트</a:t>
            </a:r>
            <a:r>
              <a:rPr dirty="0" sz="1800" spc="-229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분석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기능</a:t>
            </a:r>
            <a:r>
              <a:rPr dirty="0" sz="1800" spc="-215">
                <a:latin typeface="Malgun Gothic"/>
                <a:cs typeface="Malgun Gothic"/>
              </a:rPr>
              <a:t> </a:t>
            </a:r>
            <a:r>
              <a:rPr dirty="0" sz="1800" spc="-25">
                <a:latin typeface="Malgun Gothic"/>
                <a:cs typeface="Malgun Gothic"/>
              </a:rPr>
              <a:t>제공</a:t>
            </a:r>
            <a:endParaRPr sz="1800">
              <a:latin typeface="Malgun Gothic"/>
              <a:cs typeface="Malgun Gothic"/>
            </a:endParaRPr>
          </a:p>
          <a:p>
            <a:pPr marL="354965" indent="-342265">
              <a:lnSpc>
                <a:spcPct val="100000"/>
              </a:lnSpc>
              <a:spcBef>
                <a:spcPts val="705"/>
              </a:spcBef>
              <a:buFont typeface="Tahoma"/>
              <a:buChar char="●"/>
              <a:tabLst>
                <a:tab pos="354965" algn="l"/>
              </a:tabLst>
            </a:pPr>
            <a:r>
              <a:rPr dirty="0" sz="1800" spc="-150" b="1">
                <a:latin typeface="Malgun Gothic"/>
                <a:cs typeface="Malgun Gothic"/>
              </a:rPr>
              <a:t>월</a:t>
            </a:r>
            <a:r>
              <a:rPr dirty="0" sz="1800" spc="-190" b="1">
                <a:latin typeface="Malgun Gothic"/>
                <a:cs typeface="Malgun Gothic"/>
              </a:rPr>
              <a:t> </a:t>
            </a:r>
            <a:r>
              <a:rPr dirty="0" sz="1800" spc="-105" b="1">
                <a:latin typeface="Malgun Gothic"/>
                <a:cs typeface="Malgun Gothic"/>
              </a:rPr>
              <a:t>구독료</a:t>
            </a:r>
            <a:r>
              <a:rPr dirty="0" sz="1800" spc="-105">
                <a:latin typeface="Malgun Gothic"/>
                <a:cs typeface="Malgun Gothic"/>
              </a:rPr>
              <a:t>:</a:t>
            </a:r>
            <a:r>
              <a:rPr dirty="0" sz="1800" spc="-200">
                <a:latin typeface="Malgun Gothic"/>
                <a:cs typeface="Malgun Gothic"/>
              </a:rPr>
              <a:t> </a:t>
            </a:r>
            <a:r>
              <a:rPr dirty="0" sz="1800">
                <a:latin typeface="Malgun Gothic"/>
                <a:cs typeface="Malgun Gothic"/>
              </a:rPr>
              <a:t>5,000원-</a:t>
            </a:r>
            <a:r>
              <a:rPr dirty="0" sz="1800" spc="-175">
                <a:latin typeface="Malgun Gothic"/>
                <a:cs typeface="Malgun Gothic"/>
              </a:rPr>
              <a:t> </a:t>
            </a:r>
            <a:r>
              <a:rPr dirty="0" sz="1800">
                <a:latin typeface="Malgun Gothic"/>
                <a:cs typeface="Malgun Gothic"/>
              </a:rPr>
              <a:t>15,000원</a:t>
            </a:r>
            <a:r>
              <a:rPr dirty="0" sz="1800" spc="-170">
                <a:latin typeface="Malgun Gothic"/>
                <a:cs typeface="Malgun Gothic"/>
              </a:rPr>
              <a:t> </a:t>
            </a:r>
            <a:r>
              <a:rPr dirty="0" sz="1800" spc="-100">
                <a:latin typeface="Malgun Gothic"/>
                <a:cs typeface="Malgun Gothic"/>
              </a:rPr>
              <a:t>(기능에</a:t>
            </a:r>
            <a:r>
              <a:rPr dirty="0" sz="1800" spc="-175">
                <a:latin typeface="Malgun Gothic"/>
                <a:cs typeface="Malgun Gothic"/>
              </a:rPr>
              <a:t> </a:t>
            </a:r>
            <a:r>
              <a:rPr dirty="0" sz="1800" spc="-160">
                <a:latin typeface="Malgun Gothic"/>
                <a:cs typeface="Malgun Gothic"/>
              </a:rPr>
              <a:t>따라 </a:t>
            </a:r>
            <a:r>
              <a:rPr dirty="0" sz="1800" spc="-20">
                <a:latin typeface="Malgun Gothic"/>
                <a:cs typeface="Malgun Gothic"/>
              </a:rPr>
              <a:t>다양화)</a:t>
            </a:r>
            <a:endParaRPr sz="1800">
              <a:latin typeface="Malgun Gothic"/>
              <a:cs typeface="Malgun Gothic"/>
            </a:endParaRPr>
          </a:p>
          <a:p>
            <a:pPr marL="354965" indent="-342265">
              <a:lnSpc>
                <a:spcPct val="100000"/>
              </a:lnSpc>
              <a:spcBef>
                <a:spcPts val="720"/>
              </a:spcBef>
              <a:buFont typeface="Tahoma"/>
              <a:buChar char="●"/>
              <a:tabLst>
                <a:tab pos="354965" algn="l"/>
              </a:tabLst>
            </a:pPr>
            <a:r>
              <a:rPr dirty="0" sz="1800" spc="-80" b="1">
                <a:latin typeface="Malgun Gothic"/>
                <a:cs typeface="Malgun Gothic"/>
              </a:rPr>
              <a:t>목표</a:t>
            </a:r>
            <a:r>
              <a:rPr dirty="0" sz="1800" spc="-80">
                <a:latin typeface="Malgun Gothic"/>
                <a:cs typeface="Malgun Gothic"/>
              </a:rPr>
              <a:t>:</a:t>
            </a:r>
            <a:r>
              <a:rPr dirty="0" sz="1800" spc="-254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무료</a:t>
            </a:r>
            <a:r>
              <a:rPr dirty="0" sz="1800" spc="-22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사용자에게</a:t>
            </a:r>
            <a:r>
              <a:rPr dirty="0" sz="1800" spc="-24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유료</a:t>
            </a:r>
            <a:r>
              <a:rPr dirty="0" sz="1800" spc="-204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기능</a:t>
            </a:r>
            <a:r>
              <a:rPr dirty="0" sz="1800" spc="-220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체험</a:t>
            </a:r>
            <a:r>
              <a:rPr dirty="0" sz="1800" spc="-229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기회를</a:t>
            </a:r>
            <a:r>
              <a:rPr dirty="0" sz="1800" spc="-22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제공해</a:t>
            </a:r>
            <a:r>
              <a:rPr dirty="0" sz="1800" spc="-229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전환율</a:t>
            </a:r>
            <a:r>
              <a:rPr dirty="0" sz="1800" spc="-229">
                <a:latin typeface="Malgun Gothic"/>
                <a:cs typeface="Malgun Gothic"/>
              </a:rPr>
              <a:t> </a:t>
            </a:r>
            <a:r>
              <a:rPr dirty="0" sz="1800" spc="-25">
                <a:latin typeface="Malgun Gothic"/>
                <a:cs typeface="Malgun Gothic"/>
              </a:rPr>
              <a:t>증가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68300" y="3746500"/>
            <a:ext cx="16941800" cy="1498600"/>
            <a:chOff x="368300" y="3746500"/>
            <a:chExt cx="16941800" cy="1498600"/>
          </a:xfrm>
        </p:grpSpPr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5200" y="3784600"/>
              <a:ext cx="16344900" cy="10922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5200" y="3784600"/>
              <a:ext cx="2603500" cy="10922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8300" y="3746500"/>
              <a:ext cx="3708400" cy="1498600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3594353" y="3925486"/>
            <a:ext cx="10013315" cy="753745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05"/>
              </a:spcBef>
              <a:buFont typeface="Tahoma"/>
              <a:buChar char="●"/>
              <a:tabLst>
                <a:tab pos="354965" algn="l"/>
              </a:tabLst>
            </a:pPr>
            <a:r>
              <a:rPr dirty="0" sz="1800" spc="-155" b="1">
                <a:latin typeface="Malgun Gothic"/>
                <a:cs typeface="Malgun Gothic"/>
              </a:rPr>
              <a:t>주식</a:t>
            </a:r>
            <a:r>
              <a:rPr dirty="0" sz="1800" spc="-275" b="1">
                <a:latin typeface="Malgun Gothic"/>
                <a:cs typeface="Malgun Gothic"/>
              </a:rPr>
              <a:t> </a:t>
            </a:r>
            <a:r>
              <a:rPr dirty="0" sz="1800" spc="-160" b="1">
                <a:latin typeface="Malgun Gothic"/>
                <a:cs typeface="Malgun Gothic"/>
              </a:rPr>
              <a:t>관련</a:t>
            </a:r>
            <a:r>
              <a:rPr dirty="0" sz="1800" spc="-270" b="1">
                <a:latin typeface="Malgun Gothic"/>
                <a:cs typeface="Malgun Gothic"/>
              </a:rPr>
              <a:t> </a:t>
            </a:r>
            <a:r>
              <a:rPr dirty="0" sz="1800" spc="-160" b="1">
                <a:latin typeface="Malgun Gothic"/>
                <a:cs typeface="Malgun Gothic"/>
              </a:rPr>
              <a:t>데이터</a:t>
            </a:r>
            <a:r>
              <a:rPr dirty="0" sz="1800" spc="-285" b="1">
                <a:latin typeface="Malgun Gothic"/>
                <a:cs typeface="Malgun Gothic"/>
              </a:rPr>
              <a:t> </a:t>
            </a:r>
            <a:r>
              <a:rPr dirty="0" sz="1800" spc="-80" b="1">
                <a:latin typeface="Malgun Gothic"/>
                <a:cs typeface="Malgun Gothic"/>
              </a:rPr>
              <a:t>판매</a:t>
            </a:r>
            <a:r>
              <a:rPr dirty="0" sz="1800" spc="-80">
                <a:latin typeface="Malgun Gothic"/>
                <a:cs typeface="Malgun Gothic"/>
              </a:rPr>
              <a:t>:</a:t>
            </a:r>
            <a:r>
              <a:rPr dirty="0" sz="1800" spc="-250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챗봇이</a:t>
            </a:r>
            <a:r>
              <a:rPr dirty="0" sz="1800" spc="-24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수집한</a:t>
            </a:r>
            <a:r>
              <a:rPr dirty="0" sz="1800" spc="-24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투자</a:t>
            </a:r>
            <a:r>
              <a:rPr dirty="0" sz="1800" spc="-215">
                <a:latin typeface="Malgun Gothic"/>
                <a:cs typeface="Malgun Gothic"/>
              </a:rPr>
              <a:t> </a:t>
            </a:r>
            <a:r>
              <a:rPr dirty="0" sz="1800" spc="-120">
                <a:latin typeface="Malgun Gothic"/>
                <a:cs typeface="Malgun Gothic"/>
              </a:rPr>
              <a:t>트렌드,</a:t>
            </a:r>
            <a:r>
              <a:rPr dirty="0" sz="1800" spc="-245">
                <a:latin typeface="Malgun Gothic"/>
                <a:cs typeface="Malgun Gothic"/>
              </a:rPr>
              <a:t> </a:t>
            </a:r>
            <a:r>
              <a:rPr dirty="0" sz="1800" spc="-160">
                <a:latin typeface="Malgun Gothic"/>
                <a:cs typeface="Malgun Gothic"/>
              </a:rPr>
              <a:t>관심</a:t>
            </a:r>
            <a:r>
              <a:rPr dirty="0" sz="1800" spc="-220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종목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데이터를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금융</a:t>
            </a:r>
            <a:r>
              <a:rPr dirty="0" sz="1800" spc="-229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기관이나</a:t>
            </a:r>
            <a:r>
              <a:rPr dirty="0" sz="1800" spc="-229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리서치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기업에</a:t>
            </a:r>
            <a:r>
              <a:rPr dirty="0" sz="1800" spc="-229">
                <a:latin typeface="Malgun Gothic"/>
                <a:cs typeface="Malgun Gothic"/>
              </a:rPr>
              <a:t> </a:t>
            </a:r>
            <a:r>
              <a:rPr dirty="0" sz="1800" spc="-120">
                <a:latin typeface="Malgun Gothic"/>
                <a:cs typeface="Malgun Gothic"/>
              </a:rPr>
              <a:t>제공</a:t>
            </a:r>
            <a:endParaRPr sz="1800">
              <a:latin typeface="Malgun Gothic"/>
              <a:cs typeface="Malgun Gothic"/>
            </a:endParaRPr>
          </a:p>
          <a:p>
            <a:pPr marL="354965" indent="-342265">
              <a:lnSpc>
                <a:spcPct val="100000"/>
              </a:lnSpc>
              <a:spcBef>
                <a:spcPts val="705"/>
              </a:spcBef>
              <a:buFont typeface="Tahoma"/>
              <a:buChar char="●"/>
              <a:tabLst>
                <a:tab pos="354965" algn="l"/>
              </a:tabLst>
            </a:pPr>
            <a:r>
              <a:rPr dirty="0" sz="1800" spc="-65" b="1">
                <a:latin typeface="Malgun Gothic"/>
                <a:cs typeface="Malgun Gothic"/>
              </a:rPr>
              <a:t>API</a:t>
            </a:r>
            <a:r>
              <a:rPr dirty="0" sz="1800" spc="-265" b="1">
                <a:latin typeface="Malgun Gothic"/>
                <a:cs typeface="Malgun Gothic"/>
              </a:rPr>
              <a:t> </a:t>
            </a:r>
            <a:r>
              <a:rPr dirty="0" sz="1800" spc="-160" b="1">
                <a:latin typeface="Malgun Gothic"/>
                <a:cs typeface="Malgun Gothic"/>
              </a:rPr>
              <a:t>서비스</a:t>
            </a:r>
            <a:r>
              <a:rPr dirty="0" sz="1800" spc="-285" b="1">
                <a:latin typeface="Malgun Gothic"/>
                <a:cs typeface="Malgun Gothic"/>
              </a:rPr>
              <a:t> </a:t>
            </a:r>
            <a:r>
              <a:rPr dirty="0" sz="1800" spc="-80" b="1">
                <a:latin typeface="Malgun Gothic"/>
                <a:cs typeface="Malgun Gothic"/>
              </a:rPr>
              <a:t>제공</a:t>
            </a:r>
            <a:r>
              <a:rPr dirty="0" sz="1800" spc="-80">
                <a:latin typeface="Malgun Gothic"/>
                <a:cs typeface="Malgun Gothic"/>
              </a:rPr>
              <a:t>:</a:t>
            </a:r>
            <a:r>
              <a:rPr dirty="0" sz="1800" spc="-245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금융</a:t>
            </a:r>
            <a:r>
              <a:rPr dirty="0" sz="1800" spc="-229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플랫폼에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데이터</a:t>
            </a:r>
            <a:r>
              <a:rPr dirty="0" sz="1800" spc="-240">
                <a:latin typeface="Malgun Gothic"/>
                <a:cs typeface="Malgun Gothic"/>
              </a:rPr>
              <a:t> </a:t>
            </a:r>
            <a:r>
              <a:rPr dirty="0" sz="1800" spc="-30">
                <a:latin typeface="Malgun Gothic"/>
                <a:cs typeface="Malgun Gothic"/>
              </a:rPr>
              <a:t>API를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제공해</a:t>
            </a:r>
            <a:r>
              <a:rPr dirty="0" sz="1800" spc="-229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추가</a:t>
            </a:r>
            <a:r>
              <a:rPr dirty="0" sz="1800" spc="-220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수익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25">
                <a:latin typeface="Malgun Gothic"/>
                <a:cs typeface="Malgun Gothic"/>
              </a:rPr>
              <a:t>창출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203200" y="5257800"/>
            <a:ext cx="17106900" cy="4597400"/>
            <a:chOff x="203200" y="5257800"/>
            <a:chExt cx="17106900" cy="4597400"/>
          </a:xfrm>
        </p:grpSpPr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5200" y="5257800"/>
              <a:ext cx="16344900" cy="10287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5200" y="5257800"/>
              <a:ext cx="2603500" cy="10287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1000" y="5359400"/>
              <a:ext cx="3670300" cy="10922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5200" y="6654800"/>
              <a:ext cx="16344900" cy="13716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5200" y="6654800"/>
              <a:ext cx="2603500" cy="13716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3200" y="6756400"/>
              <a:ext cx="3873500" cy="14478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5200" y="8394700"/>
              <a:ext cx="16344900" cy="109220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5200" y="8394700"/>
              <a:ext cx="2603500" cy="109220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2900" y="8356600"/>
              <a:ext cx="3695700" cy="1498600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3607053" y="5360713"/>
            <a:ext cx="7734300" cy="3940175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05"/>
              </a:spcBef>
              <a:buFont typeface="Tahoma"/>
              <a:buChar char="●"/>
              <a:tabLst>
                <a:tab pos="354965" algn="l"/>
              </a:tabLst>
            </a:pPr>
            <a:r>
              <a:rPr dirty="0" sz="1800" spc="-160" b="1">
                <a:latin typeface="Malgun Gothic"/>
                <a:cs typeface="Malgun Gothic"/>
              </a:rPr>
              <a:t>타겟</a:t>
            </a:r>
            <a:r>
              <a:rPr dirty="0" sz="1800" spc="-270" b="1">
                <a:latin typeface="Malgun Gothic"/>
                <a:cs typeface="Malgun Gothic"/>
              </a:rPr>
              <a:t> </a:t>
            </a:r>
            <a:r>
              <a:rPr dirty="0" sz="1800" spc="-80" b="1">
                <a:latin typeface="Malgun Gothic"/>
                <a:cs typeface="Malgun Gothic"/>
              </a:rPr>
              <a:t>광고</a:t>
            </a:r>
            <a:r>
              <a:rPr dirty="0" sz="1800" spc="-80">
                <a:latin typeface="Malgun Gothic"/>
                <a:cs typeface="Malgun Gothic"/>
              </a:rPr>
              <a:t>:</a:t>
            </a:r>
            <a:r>
              <a:rPr dirty="0" sz="1800" spc="-254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주식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160">
                <a:latin typeface="Malgun Gothic"/>
                <a:cs typeface="Malgun Gothic"/>
              </a:rPr>
              <a:t>관련</a:t>
            </a:r>
            <a:r>
              <a:rPr dirty="0" sz="1800" spc="-204">
                <a:latin typeface="Malgun Gothic"/>
                <a:cs typeface="Malgun Gothic"/>
              </a:rPr>
              <a:t> </a:t>
            </a:r>
            <a:r>
              <a:rPr dirty="0" sz="1800" spc="-125">
                <a:latin typeface="Malgun Gothic"/>
                <a:cs typeface="Malgun Gothic"/>
              </a:rPr>
              <a:t>상품,</a:t>
            </a:r>
            <a:r>
              <a:rPr dirty="0" sz="1800" spc="-220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금융</a:t>
            </a:r>
            <a:r>
              <a:rPr dirty="0" sz="1800" spc="-21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서비스</a:t>
            </a:r>
            <a:r>
              <a:rPr dirty="0" sz="1800" spc="-250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광고를</a:t>
            </a:r>
            <a:r>
              <a:rPr dirty="0" sz="1800" spc="-220">
                <a:latin typeface="Malgun Gothic"/>
                <a:cs typeface="Malgun Gothic"/>
              </a:rPr>
              <a:t> </a:t>
            </a:r>
            <a:r>
              <a:rPr dirty="0" sz="1800" spc="-145">
                <a:latin typeface="Malgun Gothic"/>
                <a:cs typeface="Malgun Gothic"/>
              </a:rPr>
              <a:t>챗봇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내에서</a:t>
            </a:r>
            <a:r>
              <a:rPr dirty="0" sz="1800" spc="-240">
                <a:latin typeface="Malgun Gothic"/>
                <a:cs typeface="Malgun Gothic"/>
              </a:rPr>
              <a:t> </a:t>
            </a:r>
            <a:r>
              <a:rPr dirty="0" sz="1800" spc="-25">
                <a:latin typeface="Malgun Gothic"/>
                <a:cs typeface="Malgun Gothic"/>
              </a:rPr>
              <a:t>노출</a:t>
            </a:r>
            <a:endParaRPr sz="1800">
              <a:latin typeface="Malgun Gothic"/>
              <a:cs typeface="Malgun Gothic"/>
            </a:endParaRPr>
          </a:p>
          <a:p>
            <a:pPr marL="354965" indent="-342265">
              <a:lnSpc>
                <a:spcPct val="100000"/>
              </a:lnSpc>
              <a:spcBef>
                <a:spcPts val="705"/>
              </a:spcBef>
              <a:buFont typeface="Tahoma"/>
              <a:buChar char="●"/>
              <a:tabLst>
                <a:tab pos="354965" algn="l"/>
              </a:tabLst>
            </a:pPr>
            <a:r>
              <a:rPr dirty="0" sz="1800" spc="-125" b="1">
                <a:latin typeface="Malgun Gothic"/>
                <a:cs typeface="Malgun Gothic"/>
              </a:rPr>
              <a:t>스폰서십</a:t>
            </a:r>
            <a:r>
              <a:rPr dirty="0" sz="1800" spc="-125">
                <a:latin typeface="Malgun Gothic"/>
                <a:cs typeface="Malgun Gothic"/>
              </a:rPr>
              <a:t>:</a:t>
            </a:r>
            <a:r>
              <a:rPr dirty="0" sz="1800" spc="-245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특정</a:t>
            </a:r>
            <a:r>
              <a:rPr dirty="0" sz="1800" spc="-225">
                <a:latin typeface="Malgun Gothic"/>
                <a:cs typeface="Malgun Gothic"/>
              </a:rPr>
              <a:t> </a:t>
            </a:r>
            <a:r>
              <a:rPr dirty="0" sz="1800" spc="-65">
                <a:latin typeface="Malgun Gothic"/>
                <a:cs typeface="Malgun Gothic"/>
              </a:rPr>
              <a:t>산업(예:</a:t>
            </a:r>
            <a:r>
              <a:rPr dirty="0" sz="1800" spc="-220">
                <a:latin typeface="Malgun Gothic"/>
                <a:cs typeface="Malgun Gothic"/>
              </a:rPr>
              <a:t> </a:t>
            </a:r>
            <a:r>
              <a:rPr dirty="0" sz="1800" spc="-40">
                <a:latin typeface="Malgun Gothic"/>
                <a:cs typeface="Malgun Gothic"/>
              </a:rPr>
              <a:t>AI,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105">
                <a:latin typeface="Malgun Gothic"/>
                <a:cs typeface="Malgun Gothic"/>
              </a:rPr>
              <a:t>반도체)</a:t>
            </a:r>
            <a:r>
              <a:rPr dirty="0" sz="1800" spc="-220">
                <a:latin typeface="Malgun Gothic"/>
                <a:cs typeface="Malgun Gothic"/>
              </a:rPr>
              <a:t> </a:t>
            </a:r>
            <a:r>
              <a:rPr dirty="0" sz="1800" spc="-160">
                <a:latin typeface="Malgun Gothic"/>
                <a:cs typeface="Malgun Gothic"/>
              </a:rPr>
              <a:t>관련</a:t>
            </a:r>
            <a:r>
              <a:rPr dirty="0" sz="1800" spc="-204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캠페인과</a:t>
            </a:r>
            <a:r>
              <a:rPr dirty="0" sz="1800" spc="-254">
                <a:latin typeface="Malgun Gothic"/>
                <a:cs typeface="Malgun Gothic"/>
              </a:rPr>
              <a:t> </a:t>
            </a:r>
            <a:r>
              <a:rPr dirty="0" sz="1800" spc="-25">
                <a:latin typeface="Malgun Gothic"/>
                <a:cs typeface="Malgun Gothic"/>
              </a:rPr>
              <a:t>협업</a:t>
            </a:r>
            <a:endParaRPr sz="1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625"/>
              </a:spcBef>
              <a:buFont typeface="Tahoma"/>
              <a:buChar char="●"/>
            </a:pPr>
            <a:endParaRPr sz="1800">
              <a:latin typeface="Malgun Gothic"/>
              <a:cs typeface="Malgun Gothic"/>
            </a:endParaRPr>
          </a:p>
          <a:p>
            <a:pPr marL="393065" indent="-342265">
              <a:lnSpc>
                <a:spcPct val="100000"/>
              </a:lnSpc>
              <a:buFont typeface="Tahoma"/>
              <a:buChar char="●"/>
              <a:tabLst>
                <a:tab pos="393065" algn="l"/>
              </a:tabLst>
            </a:pPr>
            <a:r>
              <a:rPr dirty="0" sz="1800" spc="-170" b="1">
                <a:latin typeface="Malgun Gothic"/>
                <a:cs typeface="Malgun Gothic"/>
              </a:rPr>
              <a:t>초보자를</a:t>
            </a:r>
            <a:r>
              <a:rPr dirty="0" sz="1800" spc="-290" b="1">
                <a:latin typeface="Malgun Gothic"/>
                <a:cs typeface="Malgun Gothic"/>
              </a:rPr>
              <a:t> </a:t>
            </a:r>
            <a:r>
              <a:rPr dirty="0" sz="1800" spc="-160" b="1">
                <a:latin typeface="Malgun Gothic"/>
                <a:cs typeface="Malgun Gothic"/>
              </a:rPr>
              <a:t>위한</a:t>
            </a:r>
            <a:r>
              <a:rPr dirty="0" sz="1800" spc="-270" b="1">
                <a:latin typeface="Malgun Gothic"/>
                <a:cs typeface="Malgun Gothic"/>
              </a:rPr>
              <a:t> </a:t>
            </a:r>
            <a:r>
              <a:rPr dirty="0" sz="1800" spc="-155" b="1">
                <a:latin typeface="Malgun Gothic"/>
                <a:cs typeface="Malgun Gothic"/>
              </a:rPr>
              <a:t>학습</a:t>
            </a:r>
            <a:r>
              <a:rPr dirty="0" sz="1800" spc="-270" b="1">
                <a:latin typeface="Malgun Gothic"/>
                <a:cs typeface="Malgun Gothic"/>
              </a:rPr>
              <a:t> </a:t>
            </a:r>
            <a:r>
              <a:rPr dirty="0" sz="1800" spc="-105" b="1">
                <a:latin typeface="Malgun Gothic"/>
                <a:cs typeface="Malgun Gothic"/>
              </a:rPr>
              <a:t>콘텐츠</a:t>
            </a:r>
            <a:r>
              <a:rPr dirty="0" sz="1800" spc="-105">
                <a:latin typeface="Malgun Gothic"/>
                <a:cs typeface="Malgun Gothic"/>
              </a:rPr>
              <a:t>:</a:t>
            </a:r>
            <a:r>
              <a:rPr dirty="0" sz="1800" spc="-254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미국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주식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투자</a:t>
            </a:r>
            <a:r>
              <a:rPr dirty="0" sz="1800" spc="-225">
                <a:latin typeface="Malgun Gothic"/>
                <a:cs typeface="Malgun Gothic"/>
              </a:rPr>
              <a:t> </a:t>
            </a:r>
            <a:r>
              <a:rPr dirty="0" sz="1800" spc="-120">
                <a:latin typeface="Malgun Gothic"/>
                <a:cs typeface="Malgun Gothic"/>
              </a:rPr>
              <a:t>기본서,</a:t>
            </a:r>
            <a:r>
              <a:rPr dirty="0" sz="1800" spc="-245">
                <a:latin typeface="Malgun Gothic"/>
                <a:cs typeface="Malgun Gothic"/>
              </a:rPr>
              <a:t> </a:t>
            </a:r>
            <a:r>
              <a:rPr dirty="0" sz="1800" spc="-120">
                <a:latin typeface="Malgun Gothic"/>
                <a:cs typeface="Malgun Gothic"/>
              </a:rPr>
              <a:t>용어집,</a:t>
            </a:r>
            <a:r>
              <a:rPr dirty="0" sz="1800" spc="-24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동영상</a:t>
            </a:r>
            <a:r>
              <a:rPr dirty="0" sz="1800" spc="-250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강좌</a:t>
            </a:r>
            <a:r>
              <a:rPr dirty="0" sz="1800" spc="-225">
                <a:latin typeface="Malgun Gothic"/>
                <a:cs typeface="Malgun Gothic"/>
              </a:rPr>
              <a:t> </a:t>
            </a:r>
            <a:r>
              <a:rPr dirty="0" sz="1800" spc="-25">
                <a:latin typeface="Malgun Gothic"/>
                <a:cs typeface="Malgun Gothic"/>
              </a:rPr>
              <a:t>판매</a:t>
            </a:r>
            <a:endParaRPr sz="1800">
              <a:latin typeface="Malgun Gothic"/>
              <a:cs typeface="Malgun Gothic"/>
            </a:endParaRPr>
          </a:p>
          <a:p>
            <a:pPr marL="393065" indent="-342265">
              <a:lnSpc>
                <a:spcPct val="100000"/>
              </a:lnSpc>
              <a:spcBef>
                <a:spcPts val="705"/>
              </a:spcBef>
              <a:buFont typeface="Tahoma"/>
              <a:buChar char="●"/>
              <a:tabLst>
                <a:tab pos="393065" algn="l"/>
              </a:tabLst>
            </a:pPr>
            <a:r>
              <a:rPr dirty="0" sz="1800" spc="-165" b="1">
                <a:latin typeface="Malgun Gothic"/>
                <a:cs typeface="Malgun Gothic"/>
              </a:rPr>
              <a:t>웨비나</a:t>
            </a:r>
            <a:r>
              <a:rPr dirty="0" sz="1800" spc="-270" b="1">
                <a:latin typeface="Malgun Gothic"/>
                <a:cs typeface="Malgun Gothic"/>
              </a:rPr>
              <a:t> </a:t>
            </a:r>
            <a:r>
              <a:rPr dirty="0" sz="1800" spc="-150" b="1">
                <a:latin typeface="Malgun Gothic"/>
                <a:cs typeface="Malgun Gothic"/>
              </a:rPr>
              <a:t>및</a:t>
            </a:r>
            <a:r>
              <a:rPr dirty="0" sz="1800" spc="-260" b="1">
                <a:latin typeface="Malgun Gothic"/>
                <a:cs typeface="Malgun Gothic"/>
              </a:rPr>
              <a:t> </a:t>
            </a:r>
            <a:r>
              <a:rPr dirty="0" sz="1800" spc="-165" b="1">
                <a:latin typeface="Malgun Gothic"/>
                <a:cs typeface="Malgun Gothic"/>
              </a:rPr>
              <a:t>라이브</a:t>
            </a:r>
            <a:r>
              <a:rPr dirty="0" sz="1800" spc="-270" b="1">
                <a:latin typeface="Malgun Gothic"/>
                <a:cs typeface="Malgun Gothic"/>
              </a:rPr>
              <a:t> </a:t>
            </a:r>
            <a:r>
              <a:rPr dirty="0" sz="1800" spc="-80" b="1">
                <a:latin typeface="Malgun Gothic"/>
                <a:cs typeface="Malgun Gothic"/>
              </a:rPr>
              <a:t>세션</a:t>
            </a:r>
            <a:r>
              <a:rPr dirty="0" sz="1800" spc="-80">
                <a:latin typeface="Malgun Gothic"/>
                <a:cs typeface="Malgun Gothic"/>
              </a:rPr>
              <a:t>:</a:t>
            </a:r>
            <a:r>
              <a:rPr dirty="0" sz="1800" spc="-254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전문가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초청</a:t>
            </a:r>
            <a:r>
              <a:rPr dirty="0" sz="1800" spc="-229">
                <a:latin typeface="Malgun Gothic"/>
                <a:cs typeface="Malgun Gothic"/>
              </a:rPr>
              <a:t> </a:t>
            </a:r>
            <a:r>
              <a:rPr dirty="0" sz="1800" spc="-120">
                <a:latin typeface="Malgun Gothic"/>
                <a:cs typeface="Malgun Gothic"/>
              </a:rPr>
              <a:t>세미나,</a:t>
            </a:r>
            <a:r>
              <a:rPr dirty="0" sz="1800" spc="-24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실시간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Q&amp;A</a:t>
            </a:r>
            <a:r>
              <a:rPr dirty="0" sz="1800" spc="-220">
                <a:latin typeface="Malgun Gothic"/>
                <a:cs typeface="Malgun Gothic"/>
              </a:rPr>
              <a:t> </a:t>
            </a:r>
            <a:r>
              <a:rPr dirty="0" sz="1800" spc="-25">
                <a:latin typeface="Malgun Gothic"/>
                <a:cs typeface="Malgun Gothic"/>
              </a:rPr>
              <a:t>세션</a:t>
            </a:r>
            <a:endParaRPr sz="1800">
              <a:latin typeface="Malgun Gothic"/>
              <a:cs typeface="Malgun Gothic"/>
            </a:endParaRPr>
          </a:p>
          <a:p>
            <a:pPr marL="393065" indent="-342265">
              <a:lnSpc>
                <a:spcPct val="100000"/>
              </a:lnSpc>
              <a:spcBef>
                <a:spcPts val="715"/>
              </a:spcBef>
              <a:buFont typeface="Tahoma"/>
              <a:buChar char="●"/>
              <a:tabLst>
                <a:tab pos="393065" algn="l"/>
              </a:tabLst>
            </a:pPr>
            <a:r>
              <a:rPr dirty="0" sz="1800" spc="-160" b="1">
                <a:latin typeface="Malgun Gothic"/>
                <a:cs typeface="Malgun Gothic"/>
              </a:rPr>
              <a:t>월간</a:t>
            </a:r>
            <a:r>
              <a:rPr dirty="0" sz="1800" spc="-270" b="1">
                <a:latin typeface="Malgun Gothic"/>
                <a:cs typeface="Malgun Gothic"/>
              </a:rPr>
              <a:t> </a:t>
            </a:r>
            <a:r>
              <a:rPr dirty="0" sz="1800" spc="-160" b="1">
                <a:latin typeface="Malgun Gothic"/>
                <a:cs typeface="Malgun Gothic"/>
              </a:rPr>
              <a:t>투자</a:t>
            </a:r>
            <a:r>
              <a:rPr dirty="0" sz="1800" spc="-270" b="1">
                <a:latin typeface="Malgun Gothic"/>
                <a:cs typeface="Malgun Gothic"/>
              </a:rPr>
              <a:t> </a:t>
            </a:r>
            <a:r>
              <a:rPr dirty="0" sz="1800" spc="-105" b="1">
                <a:latin typeface="Malgun Gothic"/>
                <a:cs typeface="Malgun Gothic"/>
              </a:rPr>
              <a:t>리포트</a:t>
            </a:r>
            <a:r>
              <a:rPr dirty="0" sz="1800" spc="-105">
                <a:latin typeface="Malgun Gothic"/>
                <a:cs typeface="Malgun Gothic"/>
              </a:rPr>
              <a:t>:</a:t>
            </a:r>
            <a:r>
              <a:rPr dirty="0" sz="1800" spc="-254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시장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125">
                <a:latin typeface="Malgun Gothic"/>
                <a:cs typeface="Malgun Gothic"/>
              </a:rPr>
              <a:t>분석,</a:t>
            </a:r>
            <a:r>
              <a:rPr dirty="0" sz="1800" spc="-225">
                <a:latin typeface="Malgun Gothic"/>
                <a:cs typeface="Malgun Gothic"/>
              </a:rPr>
              <a:t> </a:t>
            </a:r>
            <a:r>
              <a:rPr dirty="0" sz="1800" spc="-120">
                <a:latin typeface="Malgun Gothic"/>
                <a:cs typeface="Malgun Gothic"/>
              </a:rPr>
              <a:t>핫토픽,</a:t>
            </a:r>
            <a:r>
              <a:rPr dirty="0" sz="1800" spc="-24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종목</a:t>
            </a:r>
            <a:r>
              <a:rPr dirty="0" sz="1800" spc="-225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추천</a:t>
            </a:r>
            <a:r>
              <a:rPr dirty="0" sz="1800" spc="-229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등이</a:t>
            </a:r>
            <a:r>
              <a:rPr dirty="0" sz="1800" spc="-240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포함된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정기</a:t>
            </a:r>
            <a:r>
              <a:rPr dirty="0" sz="1800" spc="-220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간행물</a:t>
            </a:r>
            <a:r>
              <a:rPr dirty="0" sz="1800" spc="-260">
                <a:latin typeface="Malgun Gothic"/>
                <a:cs typeface="Malgun Gothic"/>
              </a:rPr>
              <a:t> </a:t>
            </a:r>
            <a:r>
              <a:rPr dirty="0" sz="1800" spc="-25">
                <a:latin typeface="Malgun Gothic"/>
                <a:cs typeface="Malgun Gothic"/>
              </a:rPr>
              <a:t>판매</a:t>
            </a:r>
            <a:endParaRPr sz="1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730"/>
              </a:spcBef>
              <a:buFont typeface="Tahoma"/>
              <a:buChar char="●"/>
            </a:pPr>
            <a:endParaRPr sz="1800">
              <a:latin typeface="Malgun Gothic"/>
              <a:cs typeface="Malgun Gothic"/>
            </a:endParaRPr>
          </a:p>
          <a:p>
            <a:pPr marL="354965" indent="-342265">
              <a:lnSpc>
                <a:spcPct val="100000"/>
              </a:lnSpc>
              <a:buFont typeface="Tahoma"/>
              <a:buChar char="●"/>
              <a:tabLst>
                <a:tab pos="354965" algn="l"/>
              </a:tabLst>
            </a:pPr>
            <a:r>
              <a:rPr dirty="0" sz="1800" spc="-170" b="1">
                <a:latin typeface="Malgun Gothic"/>
                <a:cs typeface="Malgun Gothic"/>
              </a:rPr>
              <a:t>증권사와의</a:t>
            </a:r>
            <a:r>
              <a:rPr dirty="0" sz="1800" spc="-295" b="1">
                <a:latin typeface="Malgun Gothic"/>
                <a:cs typeface="Malgun Gothic"/>
              </a:rPr>
              <a:t> </a:t>
            </a:r>
            <a:r>
              <a:rPr dirty="0" sz="1800" spc="-80" b="1">
                <a:latin typeface="Malgun Gothic"/>
                <a:cs typeface="Malgun Gothic"/>
              </a:rPr>
              <a:t>제휴</a:t>
            </a:r>
            <a:r>
              <a:rPr dirty="0" sz="1800" spc="-80">
                <a:latin typeface="Malgun Gothic"/>
                <a:cs typeface="Malgun Gothic"/>
              </a:rPr>
              <a:t>:</a:t>
            </a:r>
            <a:r>
              <a:rPr dirty="0" sz="1800" spc="-254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증권</a:t>
            </a:r>
            <a:r>
              <a:rPr dirty="0" sz="1800" spc="-220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계좌</a:t>
            </a:r>
            <a:r>
              <a:rPr dirty="0" sz="1800" spc="-235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개설</a:t>
            </a:r>
            <a:r>
              <a:rPr dirty="0" sz="1800" spc="-229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유도를</a:t>
            </a:r>
            <a:r>
              <a:rPr dirty="0" sz="1800" spc="-220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통한</a:t>
            </a:r>
            <a:r>
              <a:rPr dirty="0" sz="1800" spc="-229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수익</a:t>
            </a:r>
            <a:r>
              <a:rPr dirty="0" sz="1800" spc="-22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쉐어</a:t>
            </a:r>
            <a:r>
              <a:rPr dirty="0" sz="1800" spc="-229">
                <a:latin typeface="Malgun Gothic"/>
                <a:cs typeface="Malgun Gothic"/>
              </a:rPr>
              <a:t> </a:t>
            </a:r>
            <a:r>
              <a:rPr dirty="0" sz="1800" spc="-25">
                <a:latin typeface="Malgun Gothic"/>
                <a:cs typeface="Malgun Gothic"/>
              </a:rPr>
              <a:t>모델</a:t>
            </a:r>
            <a:endParaRPr sz="1800">
              <a:latin typeface="Malgun Gothic"/>
              <a:cs typeface="Malgun Gothic"/>
            </a:endParaRPr>
          </a:p>
          <a:p>
            <a:pPr marL="354965" indent="-342265">
              <a:lnSpc>
                <a:spcPct val="100000"/>
              </a:lnSpc>
              <a:spcBef>
                <a:spcPts val="745"/>
              </a:spcBef>
              <a:buFont typeface="Tahoma"/>
              <a:buChar char="●"/>
              <a:tabLst>
                <a:tab pos="354965" algn="l"/>
              </a:tabLst>
            </a:pPr>
            <a:r>
              <a:rPr dirty="0" sz="1800" spc="-165" b="1">
                <a:latin typeface="Malgun Gothic"/>
                <a:cs typeface="Malgun Gothic"/>
              </a:rPr>
              <a:t>맞춤형</a:t>
            </a:r>
            <a:r>
              <a:rPr dirty="0" sz="1800" spc="-270" b="1">
                <a:latin typeface="Malgun Gothic"/>
                <a:cs typeface="Malgun Gothic"/>
              </a:rPr>
              <a:t> </a:t>
            </a:r>
            <a:r>
              <a:rPr dirty="0" sz="1800" spc="-160" b="1">
                <a:latin typeface="Malgun Gothic"/>
                <a:cs typeface="Malgun Gothic"/>
              </a:rPr>
              <a:t>금융</a:t>
            </a:r>
            <a:r>
              <a:rPr dirty="0" sz="1800" spc="-265" b="1">
                <a:latin typeface="Malgun Gothic"/>
                <a:cs typeface="Malgun Gothic"/>
              </a:rPr>
              <a:t> </a:t>
            </a:r>
            <a:r>
              <a:rPr dirty="0" sz="1800" spc="-160" b="1">
                <a:latin typeface="Malgun Gothic"/>
                <a:cs typeface="Malgun Gothic"/>
              </a:rPr>
              <a:t>상품</a:t>
            </a:r>
            <a:r>
              <a:rPr dirty="0" sz="1800" spc="-265" b="1">
                <a:latin typeface="Malgun Gothic"/>
                <a:cs typeface="Malgun Gothic"/>
              </a:rPr>
              <a:t> </a:t>
            </a:r>
            <a:r>
              <a:rPr dirty="0" sz="1800" spc="-80" b="1">
                <a:latin typeface="Malgun Gothic"/>
                <a:cs typeface="Malgun Gothic"/>
              </a:rPr>
              <a:t>추천</a:t>
            </a:r>
            <a:r>
              <a:rPr dirty="0" sz="1800" spc="-80">
                <a:latin typeface="Malgun Gothic"/>
                <a:cs typeface="Malgun Gothic"/>
              </a:rPr>
              <a:t>:</a:t>
            </a:r>
            <a:r>
              <a:rPr dirty="0" sz="1800" spc="-250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사용자</a:t>
            </a:r>
            <a:r>
              <a:rPr dirty="0" sz="1800" spc="-22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데이터</a:t>
            </a:r>
            <a:r>
              <a:rPr dirty="0" sz="1800" spc="-245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기반으로</a:t>
            </a:r>
            <a:r>
              <a:rPr dirty="0" sz="1800" spc="-204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특정</a:t>
            </a:r>
            <a:r>
              <a:rPr dirty="0" sz="1800" spc="-229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금융</a:t>
            </a:r>
            <a:r>
              <a:rPr dirty="0" sz="1800" spc="-220">
                <a:latin typeface="Malgun Gothic"/>
                <a:cs typeface="Malgun Gothic"/>
              </a:rPr>
              <a:t> </a:t>
            </a:r>
            <a:r>
              <a:rPr dirty="0" sz="1800" spc="-105">
                <a:latin typeface="Malgun Gothic"/>
                <a:cs typeface="Malgun Gothic"/>
              </a:rPr>
              <a:t>상품(펀드,</a:t>
            </a:r>
            <a:r>
              <a:rPr dirty="0" sz="1800" spc="-215">
                <a:latin typeface="Malgun Gothic"/>
                <a:cs typeface="Malgun Gothic"/>
              </a:rPr>
              <a:t> </a:t>
            </a:r>
            <a:r>
              <a:rPr dirty="0" sz="1800" spc="100">
                <a:latin typeface="Malgun Gothic"/>
                <a:cs typeface="Malgun Gothic"/>
              </a:rPr>
              <a:t>E</a:t>
            </a:r>
            <a:r>
              <a:rPr dirty="0" sz="2000" spc="100">
                <a:latin typeface="Malgun Gothic"/>
                <a:cs typeface="Malgun Gothic"/>
              </a:rPr>
              <a:t>TF)</a:t>
            </a:r>
            <a:r>
              <a:rPr dirty="0" sz="2000" spc="-235">
                <a:latin typeface="Malgun Gothic"/>
                <a:cs typeface="Malgun Gothic"/>
              </a:rPr>
              <a:t> </a:t>
            </a:r>
            <a:r>
              <a:rPr dirty="0" sz="2000" spc="-110">
                <a:latin typeface="Malgun Gothic"/>
                <a:cs typeface="Malgun Gothic"/>
              </a:rPr>
              <a:t>추천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7" name="object 2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32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pc="-380"/>
              <a:t>수익화</a:t>
            </a:r>
            <a:r>
              <a:rPr dirty="0" spc="-760"/>
              <a:t> </a:t>
            </a:r>
            <a:r>
              <a:rPr dirty="0" spc="-459"/>
              <a:t>전략</a:t>
            </a:r>
          </a:p>
        </p:txBody>
      </p:sp>
      <p:sp>
        <p:nvSpPr>
          <p:cNvPr id="26" name="object 26" descr=""/>
          <p:cNvSpPr txBox="1"/>
          <p:nvPr/>
        </p:nvSpPr>
        <p:spPr>
          <a:xfrm>
            <a:off x="16257269" y="273811"/>
            <a:ext cx="136017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54">
                <a:solidFill>
                  <a:srgbClr val="5D6CBD"/>
                </a:solidFill>
                <a:latin typeface="Malgun Gothic"/>
                <a:cs typeface="Malgun Gothic"/>
              </a:rPr>
              <a:t>마케팅</a:t>
            </a:r>
            <a:r>
              <a:rPr dirty="0" sz="2300" spc="-520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00">
                <a:solidFill>
                  <a:srgbClr val="5D6CBD"/>
                </a:solidFill>
                <a:latin typeface="Malgun Gothic"/>
                <a:cs typeface="Malgun Gothic"/>
              </a:rPr>
              <a:t>전략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"/>
            <a:ext cx="18288000" cy="10287000"/>
            <a:chOff x="0" y="-2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4100" y="8674099"/>
              <a:ext cx="4826000" cy="14097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8399" y="1777999"/>
              <a:ext cx="4064000" cy="40640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06200" y="8674099"/>
              <a:ext cx="4597400" cy="14097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9400" y="3098799"/>
              <a:ext cx="4064000" cy="40640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56099" y="4432299"/>
              <a:ext cx="4064000" cy="40640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50350" y="1543049"/>
              <a:ext cx="25400" cy="83439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25300" y="1562099"/>
              <a:ext cx="3416300" cy="7175500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pc="-375"/>
              <a:t>마케팅</a:t>
            </a:r>
            <a:r>
              <a:rPr dirty="0" spc="-775"/>
              <a:t> </a:t>
            </a:r>
            <a:r>
              <a:rPr dirty="0" spc="-459"/>
              <a:t>전략</a:t>
            </a: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33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6257269" y="273811"/>
            <a:ext cx="136017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54">
                <a:solidFill>
                  <a:srgbClr val="5D6CBD"/>
                </a:solidFill>
                <a:latin typeface="Malgun Gothic"/>
                <a:cs typeface="Malgun Gothic"/>
              </a:rPr>
              <a:t>마케팅</a:t>
            </a:r>
            <a:r>
              <a:rPr dirty="0" sz="2300" spc="-520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00">
                <a:solidFill>
                  <a:srgbClr val="5D6CBD"/>
                </a:solidFill>
                <a:latin typeface="Malgun Gothic"/>
                <a:cs typeface="Malgun Gothic"/>
              </a:rPr>
              <a:t>전략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31825" y="2562225"/>
          <a:ext cx="8197850" cy="6210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5100"/>
                <a:gridCol w="2705100"/>
                <a:gridCol w="2705100"/>
              </a:tblGrid>
              <a:tr h="876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45"/>
                        </a:spcBef>
                      </a:pPr>
                      <a:r>
                        <a:rPr dirty="0" sz="2100" spc="-25" b="1">
                          <a:solidFill>
                            <a:srgbClr val="313131"/>
                          </a:solidFill>
                          <a:latin typeface="Malgun Gothic"/>
                          <a:cs typeface="Malgun Gothic"/>
                        </a:rPr>
                        <a:t>지표명</a:t>
                      </a:r>
                      <a:endParaRPr sz="2100">
                        <a:latin typeface="Malgun Gothic"/>
                        <a:cs typeface="Malgun Gothic"/>
                      </a:endParaRPr>
                    </a:p>
                  </a:txBody>
                  <a:tcPr marL="0" marR="0" marB="0" marT="28511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  <a:solidFill>
                      <a:srgbClr val="EDEEF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245"/>
                        </a:spcBef>
                      </a:pPr>
                      <a:r>
                        <a:rPr dirty="0" sz="2100" spc="-25" b="1">
                          <a:solidFill>
                            <a:srgbClr val="313131"/>
                          </a:solidFill>
                          <a:latin typeface="Malgun Gothic"/>
                          <a:cs typeface="Malgun Gothic"/>
                        </a:rPr>
                        <a:t>설명</a:t>
                      </a:r>
                      <a:endParaRPr sz="2100">
                        <a:latin typeface="Malgun Gothic"/>
                        <a:cs typeface="Malgun Gothic"/>
                      </a:endParaRPr>
                    </a:p>
                  </a:txBody>
                  <a:tcPr marL="0" marR="0" marB="0" marT="28511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  <a:solidFill>
                      <a:srgbClr val="EDEE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45"/>
                        </a:spcBef>
                      </a:pPr>
                      <a:r>
                        <a:rPr dirty="0" sz="2100" spc="-25" b="1">
                          <a:solidFill>
                            <a:srgbClr val="313131"/>
                          </a:solidFill>
                          <a:latin typeface="Malgun Gothic"/>
                          <a:cs typeface="Malgun Gothic"/>
                        </a:rPr>
                        <a:t>목표</a:t>
                      </a:r>
                      <a:endParaRPr sz="2100">
                        <a:latin typeface="Malgun Gothic"/>
                        <a:cs typeface="Malgun Gothic"/>
                      </a:endParaRPr>
                    </a:p>
                  </a:txBody>
                  <a:tcPr marL="0" marR="0" marB="0" marT="28511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  <a:solidFill>
                      <a:srgbClr val="EDEEF6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월간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활성</a:t>
                      </a:r>
                      <a:r>
                        <a:rPr dirty="0" sz="1800" spc="-2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사용자(MAU)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6286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매월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챗봇을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사용하는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고유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사용자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수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5557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초기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목표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5,000명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800" spc="-8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6개월</a:t>
                      </a:r>
                      <a:r>
                        <a:rPr dirty="0" sz="1800" spc="-22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내</a:t>
                      </a:r>
                      <a:r>
                        <a:rPr dirty="0" sz="1800" spc="-2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20,000명</a:t>
                      </a:r>
                      <a:r>
                        <a:rPr dirty="0" sz="1800" spc="-1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도달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5557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  <a:tr h="116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일간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활성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사용자(DAU)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9050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매일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챗봇을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사용하는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고유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사용자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수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968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활성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사용자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대비</a:t>
                      </a:r>
                      <a:r>
                        <a:rPr dirty="0" sz="18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DAU/MAU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비율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8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30%</a:t>
                      </a:r>
                      <a:r>
                        <a:rPr dirty="0" sz="1800" spc="-22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이상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유지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968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  <a:tr h="116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 spc="-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재방문율(Returning</a:t>
                      </a:r>
                      <a:r>
                        <a:rPr dirty="0" sz="1800" spc="-10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Users)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8986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7320" marR="139065" indent="-1905">
                        <a:lnSpc>
                          <a:spcPct val="124200"/>
                        </a:lnSpc>
                        <a:spcBef>
                          <a:spcPts val="365"/>
                        </a:spcBef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일정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기간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내에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다시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서비스를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이용한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사용자의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비율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4635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초기</a:t>
                      </a:r>
                      <a:r>
                        <a:rPr dirty="0" sz="1800" spc="-24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목표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8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60%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이상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8986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평균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세션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시간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18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(Session</a:t>
                      </a:r>
                      <a:r>
                        <a:rPr dirty="0" sz="1800" spc="-8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Duration)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사용자가</a:t>
                      </a:r>
                      <a:r>
                        <a:rPr dirty="0" sz="1800" spc="-24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챗봇과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상호작용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하는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평균</a:t>
                      </a:r>
                      <a:r>
                        <a:rPr dirty="0" sz="1800" spc="-22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시간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5621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평균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3분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이상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6350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  <a:tr h="1168400">
                <a:tc>
                  <a:txBody>
                    <a:bodyPr/>
                    <a:lstStyle/>
                    <a:p>
                      <a:pPr marL="558165" marR="155575" indent="-394970">
                        <a:lnSpc>
                          <a:spcPct val="124400"/>
                        </a:lnSpc>
                        <a:spcBef>
                          <a:spcPts val="1705"/>
                        </a:spcBef>
                      </a:pP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피드백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3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응답률(Feedback </a:t>
                      </a:r>
                      <a:r>
                        <a:rPr dirty="0" sz="18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Response</a:t>
                      </a:r>
                      <a:r>
                        <a:rPr dirty="0" sz="1800" spc="-18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Rate)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21653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2280" marR="88900" indent="-365760">
                        <a:lnSpc>
                          <a:spcPct val="124400"/>
                        </a:lnSpc>
                        <a:spcBef>
                          <a:spcPts val="1705"/>
                        </a:spcBef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챗봇</a:t>
                      </a:r>
                      <a:r>
                        <a:rPr dirty="0" sz="1800" spc="-24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대화</a:t>
                      </a:r>
                      <a:r>
                        <a:rPr dirty="0" sz="18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후</a:t>
                      </a:r>
                      <a:r>
                        <a:rPr dirty="0" sz="1800" spc="-2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사용자</a:t>
                      </a:r>
                      <a:r>
                        <a:rPr dirty="0" sz="1800" spc="-25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6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피드백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설문에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응답한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비율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21653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초기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목표</a:t>
                      </a:r>
                      <a:r>
                        <a:rPr dirty="0" sz="1800" spc="-2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8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30%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응답률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도달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9050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9521825" y="2562225"/>
          <a:ext cx="8197850" cy="4127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5100"/>
                <a:gridCol w="2705100"/>
                <a:gridCol w="2705100"/>
              </a:tblGrid>
              <a:tr h="87630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245"/>
                        </a:spcBef>
                      </a:pPr>
                      <a:r>
                        <a:rPr dirty="0" sz="2100" spc="-25" b="1">
                          <a:solidFill>
                            <a:srgbClr val="313131"/>
                          </a:solidFill>
                          <a:latin typeface="Malgun Gothic"/>
                          <a:cs typeface="Malgun Gothic"/>
                        </a:rPr>
                        <a:t>지표명</a:t>
                      </a:r>
                      <a:endParaRPr sz="2100">
                        <a:latin typeface="Malgun Gothic"/>
                        <a:cs typeface="Malgun Gothic"/>
                      </a:endParaRPr>
                    </a:p>
                  </a:txBody>
                  <a:tcPr marL="0" marR="0" marB="0" marT="28511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  <a:solidFill>
                      <a:srgbClr val="EDEEF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245"/>
                        </a:spcBef>
                      </a:pPr>
                      <a:r>
                        <a:rPr dirty="0" sz="2100" spc="-25" b="1">
                          <a:solidFill>
                            <a:srgbClr val="313131"/>
                          </a:solidFill>
                          <a:latin typeface="Malgun Gothic"/>
                          <a:cs typeface="Malgun Gothic"/>
                        </a:rPr>
                        <a:t>설명</a:t>
                      </a:r>
                      <a:endParaRPr sz="2100">
                        <a:latin typeface="Malgun Gothic"/>
                        <a:cs typeface="Malgun Gothic"/>
                      </a:endParaRPr>
                    </a:p>
                  </a:txBody>
                  <a:tcPr marL="0" marR="0" marB="0" marT="28511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  <a:solidFill>
                      <a:srgbClr val="EDEE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45"/>
                        </a:spcBef>
                      </a:pPr>
                      <a:r>
                        <a:rPr dirty="0" sz="2100" spc="-25" b="1">
                          <a:solidFill>
                            <a:srgbClr val="313131"/>
                          </a:solidFill>
                          <a:latin typeface="Malgun Gothic"/>
                          <a:cs typeface="Malgun Gothic"/>
                        </a:rPr>
                        <a:t>목표</a:t>
                      </a:r>
                      <a:endParaRPr sz="2100">
                        <a:latin typeface="Malgun Gothic"/>
                        <a:cs typeface="Malgun Gothic"/>
                      </a:endParaRPr>
                    </a:p>
                  </a:txBody>
                  <a:tcPr marL="0" marR="0" marB="0" marT="28511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  <a:solidFill>
                      <a:srgbClr val="EDEEF6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800" spc="-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유지율(Retention</a:t>
                      </a:r>
                      <a:r>
                        <a:rPr dirty="0" sz="1800" spc="-17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Rate)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6286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일정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기간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동안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유지된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사용자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비율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5557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1800" spc="-8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1개월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후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50%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800" spc="-8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6개월</a:t>
                      </a:r>
                      <a:r>
                        <a:rPr dirty="0" sz="1800" spc="-24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후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8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30%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이상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5557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  <a:tr h="116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spc="-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이탈율(Churn</a:t>
                      </a:r>
                      <a:r>
                        <a:rPr dirty="0" sz="1800" spc="-17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Rate)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9050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일정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기간</a:t>
                      </a:r>
                      <a:r>
                        <a:rPr dirty="0" sz="1800" spc="-2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동안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서비스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사용을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중단한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사용자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비율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968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</a:pPr>
                      <a:r>
                        <a:rPr dirty="0" sz="1800" spc="7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20%</a:t>
                      </a:r>
                      <a:r>
                        <a:rPr dirty="0" sz="18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이하로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유지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9050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  <a:tr h="116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 spc="-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전환율(Conversion</a:t>
                      </a:r>
                      <a:r>
                        <a:rPr dirty="0" sz="1800" spc="-14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Rate)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8986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무료</a:t>
                      </a:r>
                      <a:r>
                        <a:rPr dirty="0" sz="1800" spc="-21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사용자에서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유료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사용자로</a:t>
                      </a:r>
                      <a:r>
                        <a:rPr dirty="0" sz="1800" spc="-2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전환한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비율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2032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464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초기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목표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10%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68453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1800" spc="-8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6개월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내</a:t>
                      </a:r>
                      <a:r>
                        <a:rPr dirty="0" sz="1800" spc="-2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20%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2032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50350" y="1543050"/>
            <a:ext cx="25400" cy="83439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14450" y="1818588"/>
            <a:ext cx="676783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40" b="1">
                <a:latin typeface="Malgun Gothic"/>
                <a:cs typeface="Malgun Gothic"/>
              </a:rPr>
              <a:t>사용자</a:t>
            </a:r>
            <a:r>
              <a:rPr dirty="0" sz="3000" spc="-320" b="1">
                <a:latin typeface="Malgun Gothic"/>
                <a:cs typeface="Malgun Gothic"/>
              </a:rPr>
              <a:t> </a:t>
            </a:r>
            <a:r>
              <a:rPr dirty="0" sz="3000" spc="-245" b="1">
                <a:latin typeface="Malgun Gothic"/>
                <a:cs typeface="Malgun Gothic"/>
              </a:rPr>
              <a:t>참여</a:t>
            </a:r>
            <a:r>
              <a:rPr dirty="0" sz="3000" spc="-300" b="1">
                <a:latin typeface="Malgun Gothic"/>
                <a:cs typeface="Malgun Gothic"/>
              </a:rPr>
              <a:t> </a:t>
            </a:r>
            <a:r>
              <a:rPr dirty="0" sz="3000" b="1">
                <a:latin typeface="Malgun Gothic"/>
                <a:cs typeface="Malgun Gothic"/>
              </a:rPr>
              <a:t>지표(Engagement</a:t>
            </a:r>
            <a:r>
              <a:rPr dirty="0" sz="3000" spc="-310" b="1">
                <a:latin typeface="Malgun Gothic"/>
                <a:cs typeface="Malgun Gothic"/>
              </a:rPr>
              <a:t> </a:t>
            </a:r>
            <a:r>
              <a:rPr dirty="0" sz="3000" spc="-10" b="1">
                <a:latin typeface="Malgun Gothic"/>
                <a:cs typeface="Malgun Gothic"/>
              </a:rPr>
              <a:t>Metrics)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34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0805541" y="1818588"/>
            <a:ext cx="556958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45" b="1">
                <a:latin typeface="Malgun Gothic"/>
                <a:cs typeface="Malgun Gothic"/>
              </a:rPr>
              <a:t>리텐션</a:t>
            </a:r>
            <a:r>
              <a:rPr dirty="0" sz="3000" spc="-365" b="1">
                <a:latin typeface="Malgun Gothic"/>
                <a:cs typeface="Malgun Gothic"/>
              </a:rPr>
              <a:t> </a:t>
            </a:r>
            <a:r>
              <a:rPr dirty="0" sz="3000" spc="-229" b="1">
                <a:latin typeface="Malgun Gothic"/>
                <a:cs typeface="Malgun Gothic"/>
              </a:rPr>
              <a:t>지표</a:t>
            </a:r>
            <a:r>
              <a:rPr dirty="0" sz="3000" spc="-385" b="1">
                <a:latin typeface="Malgun Gothic"/>
                <a:cs typeface="Malgun Gothic"/>
              </a:rPr>
              <a:t> </a:t>
            </a:r>
            <a:r>
              <a:rPr dirty="0" sz="3000" spc="70" b="1">
                <a:latin typeface="Malgun Gothic"/>
                <a:cs typeface="Malgun Gothic"/>
              </a:rPr>
              <a:t>(Retention</a:t>
            </a:r>
            <a:r>
              <a:rPr dirty="0" sz="3000" spc="-370" b="1">
                <a:latin typeface="Malgun Gothic"/>
                <a:cs typeface="Malgun Gothic"/>
              </a:rPr>
              <a:t> </a:t>
            </a:r>
            <a:r>
              <a:rPr dirty="0" sz="3000" spc="-10" b="1">
                <a:latin typeface="Malgun Gothic"/>
                <a:cs typeface="Malgun Gothic"/>
              </a:rPr>
              <a:t>Metrics)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pc="-340"/>
              <a:t>성과</a:t>
            </a:r>
            <a:r>
              <a:rPr dirty="0" spc="-785"/>
              <a:t> </a:t>
            </a:r>
            <a:r>
              <a:rPr dirty="0" spc="-445"/>
              <a:t>지표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6257269" y="273811"/>
            <a:ext cx="136017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54">
                <a:solidFill>
                  <a:srgbClr val="5D6CBD"/>
                </a:solidFill>
                <a:latin typeface="Malgun Gothic"/>
                <a:cs typeface="Malgun Gothic"/>
              </a:rPr>
              <a:t>마케팅</a:t>
            </a:r>
            <a:r>
              <a:rPr dirty="0" sz="2300" spc="-520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00">
                <a:solidFill>
                  <a:srgbClr val="5D6CBD"/>
                </a:solidFill>
                <a:latin typeface="Malgun Gothic"/>
                <a:cs typeface="Malgun Gothic"/>
              </a:rPr>
              <a:t>전략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9521825" y="3235325"/>
          <a:ext cx="8197850" cy="426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5100"/>
                <a:gridCol w="2705100"/>
                <a:gridCol w="2705100"/>
              </a:tblGrid>
              <a:tr h="55880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2100" spc="-25" b="1">
                          <a:solidFill>
                            <a:srgbClr val="313131"/>
                          </a:solidFill>
                          <a:latin typeface="Malgun Gothic"/>
                          <a:cs typeface="Malgun Gothic"/>
                        </a:rPr>
                        <a:t>지표명</a:t>
                      </a:r>
                      <a:endParaRPr sz="2100">
                        <a:latin typeface="Malgun Gothic"/>
                        <a:cs typeface="Malgun Gothic"/>
                      </a:endParaRPr>
                    </a:p>
                  </a:txBody>
                  <a:tcPr marL="0" marR="0" marB="0" marT="126364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  <a:solidFill>
                      <a:srgbClr val="EDEEF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2100" spc="-25" b="1">
                          <a:solidFill>
                            <a:srgbClr val="313131"/>
                          </a:solidFill>
                          <a:latin typeface="Malgun Gothic"/>
                          <a:cs typeface="Malgun Gothic"/>
                        </a:rPr>
                        <a:t>설명</a:t>
                      </a:r>
                      <a:endParaRPr sz="2100">
                        <a:latin typeface="Malgun Gothic"/>
                        <a:cs typeface="Malgun Gothic"/>
                      </a:endParaRPr>
                    </a:p>
                  </a:txBody>
                  <a:tcPr marL="0" marR="0" marB="0" marT="126364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  <a:solidFill>
                      <a:srgbClr val="EDEE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2100" spc="-25" b="1">
                          <a:solidFill>
                            <a:srgbClr val="313131"/>
                          </a:solidFill>
                          <a:latin typeface="Malgun Gothic"/>
                          <a:cs typeface="Malgun Gothic"/>
                        </a:rPr>
                        <a:t>목표</a:t>
                      </a:r>
                      <a:endParaRPr sz="2100">
                        <a:latin typeface="Malgun Gothic"/>
                        <a:cs typeface="Malgun Gothic"/>
                      </a:endParaRPr>
                    </a:p>
                  </a:txBody>
                  <a:tcPr marL="0" marR="0" marB="0" marT="126364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  <a:solidFill>
                      <a:srgbClr val="EDEEF6"/>
                    </a:solidFill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 spc="-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순추천지수(NPS)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2729" marR="242570">
                        <a:lnSpc>
                          <a:spcPct val="124200"/>
                        </a:lnSpc>
                        <a:spcBef>
                          <a:spcPts val="1365"/>
                        </a:spcBef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사용자가</a:t>
                      </a:r>
                      <a:r>
                        <a:rPr dirty="0" sz="1800" spc="-24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서비스를</a:t>
                      </a:r>
                      <a:r>
                        <a:rPr dirty="0" sz="1800" spc="-22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6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다른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사람에게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추천할</a:t>
                      </a:r>
                      <a:r>
                        <a:rPr dirty="0" sz="1800" spc="-2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의향을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나타내는</a:t>
                      </a:r>
                      <a:r>
                        <a:rPr dirty="0" sz="1800" spc="-24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지표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7335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89584" marR="480059" indent="92710">
                        <a:lnSpc>
                          <a:spcPct val="124400"/>
                        </a:lnSpc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초기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목표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+30점 </a:t>
                      </a:r>
                      <a:r>
                        <a:rPr dirty="0" sz="1800" spc="-4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1년</a:t>
                      </a:r>
                      <a:r>
                        <a:rPr dirty="0" sz="1800" spc="-2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내</a:t>
                      </a:r>
                      <a:r>
                        <a:rPr dirty="0" sz="1800" spc="-22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+50점</a:t>
                      </a:r>
                      <a:r>
                        <a:rPr dirty="0" sz="18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7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이상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8001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만족도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점수(CSAT)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2729" marR="245745">
                        <a:lnSpc>
                          <a:spcPct val="124200"/>
                        </a:lnSpc>
                        <a:spcBef>
                          <a:spcPts val="1365"/>
                        </a:spcBef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사용자가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서비스에</a:t>
                      </a:r>
                      <a:r>
                        <a:rPr dirty="0" sz="1800" spc="-22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7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대해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얼마나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만족했는지를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나타내는</a:t>
                      </a:r>
                      <a:r>
                        <a:rPr dirty="0" sz="1800" spc="-24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점수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7335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74345" marR="464820" indent="236220">
                        <a:lnSpc>
                          <a:spcPct val="124400"/>
                        </a:lnSpc>
                      </a:pPr>
                      <a:r>
                        <a:rPr dirty="0" sz="1800" spc="-4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5점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만점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기준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평균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4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4점</a:t>
                      </a:r>
                      <a:r>
                        <a:rPr dirty="0" sz="1800" spc="-21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이상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7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유지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8001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  <a:tr h="86360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불만족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감소율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18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(Complaint</a:t>
                      </a:r>
                      <a:r>
                        <a:rPr dirty="0" sz="1800" spc="-9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Rate)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3144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사용자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불만족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보고</a:t>
                      </a:r>
                      <a:r>
                        <a:rPr dirty="0" sz="1800" spc="-21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건수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감소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비율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3081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초기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목표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월간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불만족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건수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7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10%</a:t>
                      </a:r>
                      <a:r>
                        <a:rPr dirty="0" sz="1800" spc="-21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감소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3081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606425" y="3235325"/>
          <a:ext cx="8197850" cy="426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5100"/>
                <a:gridCol w="2705100"/>
                <a:gridCol w="2705100"/>
              </a:tblGrid>
              <a:tr h="876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45"/>
                        </a:spcBef>
                      </a:pPr>
                      <a:r>
                        <a:rPr dirty="0" sz="2100" spc="-25" b="1">
                          <a:solidFill>
                            <a:srgbClr val="313131"/>
                          </a:solidFill>
                          <a:latin typeface="Malgun Gothic"/>
                          <a:cs typeface="Malgun Gothic"/>
                        </a:rPr>
                        <a:t>지표명</a:t>
                      </a:r>
                      <a:endParaRPr sz="2100">
                        <a:latin typeface="Malgun Gothic"/>
                        <a:cs typeface="Malgun Gothic"/>
                      </a:endParaRPr>
                    </a:p>
                  </a:txBody>
                  <a:tcPr marL="0" marR="0" marB="0" marT="28511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  <a:solidFill>
                      <a:srgbClr val="EDEEF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245"/>
                        </a:spcBef>
                      </a:pPr>
                      <a:r>
                        <a:rPr dirty="0" sz="2100" spc="-25" b="1">
                          <a:solidFill>
                            <a:srgbClr val="313131"/>
                          </a:solidFill>
                          <a:latin typeface="Malgun Gothic"/>
                          <a:cs typeface="Malgun Gothic"/>
                        </a:rPr>
                        <a:t>설명</a:t>
                      </a:r>
                      <a:endParaRPr sz="2100">
                        <a:latin typeface="Malgun Gothic"/>
                        <a:cs typeface="Malgun Gothic"/>
                      </a:endParaRPr>
                    </a:p>
                  </a:txBody>
                  <a:tcPr marL="0" marR="0" marB="0" marT="28511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  <a:solidFill>
                      <a:srgbClr val="EDEE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45"/>
                        </a:spcBef>
                      </a:pPr>
                      <a:r>
                        <a:rPr dirty="0" sz="2100" spc="-25" b="1">
                          <a:solidFill>
                            <a:srgbClr val="313131"/>
                          </a:solidFill>
                          <a:latin typeface="Malgun Gothic"/>
                          <a:cs typeface="Malgun Gothic"/>
                        </a:rPr>
                        <a:t>목표</a:t>
                      </a:r>
                      <a:endParaRPr sz="2100">
                        <a:latin typeface="Malgun Gothic"/>
                        <a:cs typeface="Malgun Gothic"/>
                      </a:endParaRPr>
                    </a:p>
                  </a:txBody>
                  <a:tcPr marL="0" marR="0" marB="0" marT="28511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  <a:solidFill>
                      <a:srgbClr val="EDEEF6"/>
                    </a:solidFill>
                  </a:tcPr>
                </a:tc>
              </a:tr>
              <a:tr h="1054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월간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반복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매출(MRR)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3271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2915" marR="216535" indent="-238125">
                        <a:lnSpc>
                          <a:spcPct val="124400"/>
                        </a:lnSpc>
                        <a:spcBef>
                          <a:spcPts val="1250"/>
                        </a:spcBef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유료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구독</a:t>
                      </a:r>
                      <a:r>
                        <a:rPr dirty="0" sz="18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및</a:t>
                      </a:r>
                      <a:r>
                        <a:rPr dirty="0" sz="1800" spc="-2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6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서비스에서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발생하는</a:t>
                      </a:r>
                      <a:r>
                        <a:rPr dirty="0" sz="1800" spc="-2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월간</a:t>
                      </a:r>
                      <a:r>
                        <a:rPr dirty="0" sz="1800" spc="-22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수익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5875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0">
                        <a:lnSpc>
                          <a:spcPct val="100000"/>
                        </a:lnSpc>
                        <a:spcBef>
                          <a:spcPts val="1775"/>
                        </a:spcBef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초기</a:t>
                      </a:r>
                      <a:r>
                        <a:rPr dirty="0" sz="1800" spc="-2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목표</a:t>
                      </a:r>
                      <a:r>
                        <a:rPr dirty="0" sz="1800" spc="-21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300만</a:t>
                      </a:r>
                      <a:r>
                        <a:rPr dirty="0" sz="18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6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원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9243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800" spc="-8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6개월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후</a:t>
                      </a:r>
                      <a:r>
                        <a:rPr dirty="0" sz="18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1,000만</a:t>
                      </a:r>
                      <a:r>
                        <a:rPr dirty="0" sz="1800" spc="-19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원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22542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  <a:tr h="116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사용자당</a:t>
                      </a:r>
                      <a:r>
                        <a:rPr dirty="0" sz="1800" spc="-2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평균</a:t>
                      </a:r>
                      <a:r>
                        <a:rPr dirty="0" sz="18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매출(ARPU)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9050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사용자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8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1인당</a:t>
                      </a:r>
                      <a:r>
                        <a:rPr dirty="0" sz="1800" spc="-2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평균</a:t>
                      </a:r>
                      <a:r>
                        <a:rPr dirty="0" sz="1800" spc="-2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매출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9050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3875" marR="478155" indent="-36830">
                        <a:lnSpc>
                          <a:spcPct val="124400"/>
                        </a:lnSpc>
                        <a:spcBef>
                          <a:spcPts val="1700"/>
                        </a:spcBef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초기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목표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2,000원 </a:t>
                      </a:r>
                      <a:r>
                        <a:rPr dirty="0" sz="1800" spc="-8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6개월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후</a:t>
                      </a:r>
                      <a:r>
                        <a:rPr dirty="0" sz="1800" spc="-2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5,000원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21590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  <a:tr h="116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565785">
                        <a:lnSpc>
                          <a:spcPct val="100000"/>
                        </a:lnSpc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유료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사용자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비율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5003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18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(Paid</a:t>
                      </a:r>
                      <a:r>
                        <a:rPr dirty="0" sz="18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User</a:t>
                      </a:r>
                      <a:r>
                        <a:rPr dirty="0" sz="1800" spc="-18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Ratio)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2095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전체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사용자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중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유료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서비스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구독자의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비율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2032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45795">
                        <a:lnSpc>
                          <a:spcPct val="100000"/>
                        </a:lnSpc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초기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목표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10%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78867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1800" spc="-4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1년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후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25%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2095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50350" y="1543050"/>
            <a:ext cx="25400" cy="83439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610105" y="2492120"/>
            <a:ext cx="617283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40" b="1">
                <a:latin typeface="Malgun Gothic"/>
                <a:cs typeface="Malgun Gothic"/>
              </a:rPr>
              <a:t>수익성</a:t>
            </a:r>
            <a:r>
              <a:rPr dirty="0" sz="3000" spc="-210" b="1">
                <a:latin typeface="Malgun Gothic"/>
                <a:cs typeface="Malgun Gothic"/>
              </a:rPr>
              <a:t> </a:t>
            </a:r>
            <a:r>
              <a:rPr dirty="0" sz="3000" spc="-229" b="1">
                <a:latin typeface="Malgun Gothic"/>
                <a:cs typeface="Malgun Gothic"/>
              </a:rPr>
              <a:t>지표</a:t>
            </a:r>
            <a:r>
              <a:rPr dirty="0" sz="3000" spc="-235" b="1">
                <a:latin typeface="Malgun Gothic"/>
                <a:cs typeface="Malgun Gothic"/>
              </a:rPr>
              <a:t> </a:t>
            </a:r>
            <a:r>
              <a:rPr dirty="0" sz="3000" b="1">
                <a:latin typeface="Malgun Gothic"/>
                <a:cs typeface="Malgun Gothic"/>
              </a:rPr>
              <a:t>(Monetization</a:t>
            </a:r>
            <a:r>
              <a:rPr dirty="0" sz="3000" spc="-220" b="1">
                <a:latin typeface="Malgun Gothic"/>
                <a:cs typeface="Malgun Gothic"/>
              </a:rPr>
              <a:t> </a:t>
            </a:r>
            <a:r>
              <a:rPr dirty="0" sz="3000" spc="-10" b="1">
                <a:latin typeface="Malgun Gothic"/>
                <a:cs typeface="Malgun Gothic"/>
              </a:rPr>
              <a:t>Metrics)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35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2085701" y="2490596"/>
            <a:ext cx="30099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40" b="1">
                <a:latin typeface="Malgun Gothic"/>
                <a:cs typeface="Malgun Gothic"/>
              </a:rPr>
              <a:t>사용자</a:t>
            </a:r>
            <a:r>
              <a:rPr dirty="0" sz="3000" spc="-380" b="1">
                <a:latin typeface="Malgun Gothic"/>
                <a:cs typeface="Malgun Gothic"/>
              </a:rPr>
              <a:t> </a:t>
            </a:r>
            <a:r>
              <a:rPr dirty="0" sz="3000" spc="-240" b="1">
                <a:latin typeface="Malgun Gothic"/>
                <a:cs typeface="Malgun Gothic"/>
              </a:rPr>
              <a:t>만족도</a:t>
            </a:r>
            <a:r>
              <a:rPr dirty="0" sz="3000" spc="-370" b="1">
                <a:latin typeface="Malgun Gothic"/>
                <a:cs typeface="Malgun Gothic"/>
              </a:rPr>
              <a:t> </a:t>
            </a:r>
            <a:r>
              <a:rPr dirty="0" sz="3000" spc="-190" b="1">
                <a:latin typeface="Malgun Gothic"/>
                <a:cs typeface="Malgun Gothic"/>
              </a:rPr>
              <a:t>지표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pc="-340"/>
              <a:t>성과</a:t>
            </a:r>
            <a:r>
              <a:rPr dirty="0" spc="-785"/>
              <a:t> </a:t>
            </a:r>
            <a:r>
              <a:rPr dirty="0" spc="-445"/>
              <a:t>지표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6257269" y="273811"/>
            <a:ext cx="136017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54">
                <a:solidFill>
                  <a:srgbClr val="5D6CBD"/>
                </a:solidFill>
                <a:latin typeface="Malgun Gothic"/>
                <a:cs typeface="Malgun Gothic"/>
              </a:rPr>
              <a:t>마케팅</a:t>
            </a:r>
            <a:r>
              <a:rPr dirty="0" sz="2300" spc="-520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00">
                <a:solidFill>
                  <a:srgbClr val="5D6CBD"/>
                </a:solidFill>
                <a:latin typeface="Malgun Gothic"/>
                <a:cs typeface="Malgun Gothic"/>
              </a:rPr>
              <a:t>전략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3705225" y="3438525"/>
          <a:ext cx="10979150" cy="4457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2200"/>
                <a:gridCol w="3632200"/>
                <a:gridCol w="3632200"/>
              </a:tblGrid>
              <a:tr h="558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2100" spc="-25" b="1">
                          <a:solidFill>
                            <a:srgbClr val="313131"/>
                          </a:solidFill>
                          <a:latin typeface="Malgun Gothic"/>
                          <a:cs typeface="Malgun Gothic"/>
                        </a:rPr>
                        <a:t>지표명</a:t>
                      </a:r>
                      <a:endParaRPr sz="2100">
                        <a:latin typeface="Malgun Gothic"/>
                        <a:cs typeface="Malgun Gothic"/>
                      </a:endParaRPr>
                    </a:p>
                  </a:txBody>
                  <a:tcPr marL="0" marR="0" marB="0" marT="126364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  <a:solidFill>
                      <a:srgbClr val="EDEEF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2100" spc="-25" b="1">
                          <a:solidFill>
                            <a:srgbClr val="313131"/>
                          </a:solidFill>
                          <a:latin typeface="Malgun Gothic"/>
                          <a:cs typeface="Malgun Gothic"/>
                        </a:rPr>
                        <a:t>설명</a:t>
                      </a:r>
                      <a:endParaRPr sz="2100">
                        <a:latin typeface="Malgun Gothic"/>
                        <a:cs typeface="Malgun Gothic"/>
                      </a:endParaRPr>
                    </a:p>
                  </a:txBody>
                  <a:tcPr marL="0" marR="0" marB="0" marT="126364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  <a:solidFill>
                      <a:srgbClr val="EDEE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2100" spc="-25" b="1">
                          <a:solidFill>
                            <a:srgbClr val="313131"/>
                          </a:solidFill>
                          <a:latin typeface="Malgun Gothic"/>
                          <a:cs typeface="Malgun Gothic"/>
                        </a:rPr>
                        <a:t>목표</a:t>
                      </a:r>
                      <a:endParaRPr sz="2100">
                        <a:latin typeface="Malgun Gothic"/>
                        <a:cs typeface="Malgun Gothic"/>
                      </a:endParaRPr>
                    </a:p>
                  </a:txBody>
                  <a:tcPr marL="0" marR="0" marB="0" marT="126364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  <a:solidFill>
                      <a:srgbClr val="EDEEF6"/>
                    </a:solidFill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응답</a:t>
                      </a:r>
                      <a:r>
                        <a:rPr dirty="0" sz="1800" spc="-2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3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시간(Response</a:t>
                      </a:r>
                      <a:r>
                        <a:rPr dirty="0" sz="1800" spc="-18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Time)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사용자가</a:t>
                      </a:r>
                      <a:r>
                        <a:rPr dirty="0" sz="1800" spc="-24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입력한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질문에</a:t>
                      </a:r>
                      <a:r>
                        <a:rPr dirty="0" sz="1800" spc="-2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대해</a:t>
                      </a:r>
                      <a:r>
                        <a:rPr dirty="0" sz="18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챗봇이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응답하는</a:t>
                      </a:r>
                      <a:r>
                        <a:rPr dirty="0" sz="1800" spc="-2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평균</a:t>
                      </a:r>
                      <a:r>
                        <a:rPr dirty="0" sz="18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시간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4668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평균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1초</a:t>
                      </a:r>
                      <a:r>
                        <a:rPr dirty="0" sz="1800" spc="-21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이하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유지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spc="-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정확도(Accuracy)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23290" marR="29845" indent="-887094">
                        <a:lnSpc>
                          <a:spcPct val="124400"/>
                        </a:lnSpc>
                        <a:spcBef>
                          <a:spcPts val="5"/>
                        </a:spcBef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챗봇의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응답이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사용자의</a:t>
                      </a:r>
                      <a:r>
                        <a:rPr dirty="0" sz="1800" spc="-2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질문에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6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적합한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정보를</a:t>
                      </a:r>
                      <a:r>
                        <a:rPr dirty="0" sz="1800" spc="-2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제공한</a:t>
                      </a:r>
                      <a:r>
                        <a:rPr dirty="0" sz="1800" spc="-204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비율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8001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spc="8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95%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이상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  <a:tr h="1054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spc="-4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오류율(Error</a:t>
                      </a:r>
                      <a:r>
                        <a:rPr dirty="0" sz="1800" spc="-1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Rate)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3335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1515" marR="262255" indent="-421005">
                        <a:lnSpc>
                          <a:spcPct val="124400"/>
                        </a:lnSpc>
                        <a:spcBef>
                          <a:spcPts val="1255"/>
                        </a:spcBef>
                      </a:pP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챗봇이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잘못된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답변을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6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제공하거나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기능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수행에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실패한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비율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5938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spc="8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5%</a:t>
                      </a:r>
                      <a:r>
                        <a:rPr dirty="0" sz="1800" spc="-229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5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이하로</a:t>
                      </a:r>
                      <a:r>
                        <a:rPr dirty="0" sz="1800" spc="-23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유지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3335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36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478907" y="2682620"/>
            <a:ext cx="73266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40" b="1">
                <a:latin typeface="Malgun Gothic"/>
                <a:cs typeface="Malgun Gothic"/>
              </a:rPr>
              <a:t>서비스</a:t>
            </a:r>
            <a:r>
              <a:rPr dirty="0" sz="3000" spc="-390" b="1">
                <a:latin typeface="Malgun Gothic"/>
                <a:cs typeface="Malgun Gothic"/>
              </a:rPr>
              <a:t> </a:t>
            </a:r>
            <a:r>
              <a:rPr dirty="0" sz="3000" spc="-254" b="1">
                <a:latin typeface="Malgun Gothic"/>
                <a:cs typeface="Malgun Gothic"/>
              </a:rPr>
              <a:t>품질</a:t>
            </a:r>
            <a:r>
              <a:rPr dirty="0" sz="3000" spc="-345" b="1">
                <a:latin typeface="Malgun Gothic"/>
                <a:cs typeface="Malgun Gothic"/>
              </a:rPr>
              <a:t> </a:t>
            </a:r>
            <a:r>
              <a:rPr dirty="0" sz="3000" spc="-229" b="1">
                <a:latin typeface="Malgun Gothic"/>
                <a:cs typeface="Malgun Gothic"/>
              </a:rPr>
              <a:t>지표</a:t>
            </a:r>
            <a:r>
              <a:rPr dirty="0" sz="3000" spc="-395" b="1">
                <a:latin typeface="Malgun Gothic"/>
                <a:cs typeface="Malgun Gothic"/>
              </a:rPr>
              <a:t> </a:t>
            </a:r>
            <a:r>
              <a:rPr dirty="0" sz="3000" spc="90" b="1">
                <a:latin typeface="Malgun Gothic"/>
                <a:cs typeface="Malgun Gothic"/>
              </a:rPr>
              <a:t>(Service</a:t>
            </a:r>
            <a:r>
              <a:rPr dirty="0" sz="3000" spc="-355" b="1">
                <a:latin typeface="Malgun Gothic"/>
                <a:cs typeface="Malgun Gothic"/>
              </a:rPr>
              <a:t> </a:t>
            </a:r>
            <a:r>
              <a:rPr dirty="0" sz="3000" spc="85" b="1">
                <a:latin typeface="Malgun Gothic"/>
                <a:cs typeface="Malgun Gothic"/>
              </a:rPr>
              <a:t>Quality</a:t>
            </a:r>
            <a:r>
              <a:rPr dirty="0" sz="3000" spc="-355" b="1">
                <a:latin typeface="Malgun Gothic"/>
                <a:cs typeface="Malgun Gothic"/>
              </a:rPr>
              <a:t> </a:t>
            </a:r>
            <a:r>
              <a:rPr dirty="0" sz="3000" spc="-10" b="1">
                <a:latin typeface="Malgun Gothic"/>
                <a:cs typeface="Malgun Gothic"/>
              </a:rPr>
              <a:t>Metrics)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pc="-340"/>
              <a:t>성과</a:t>
            </a:r>
            <a:r>
              <a:rPr dirty="0" spc="-785"/>
              <a:t> </a:t>
            </a:r>
            <a:r>
              <a:rPr dirty="0" spc="-445"/>
              <a:t>지표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6257269" y="273811"/>
            <a:ext cx="136017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54">
                <a:solidFill>
                  <a:srgbClr val="5D6CBD"/>
                </a:solidFill>
                <a:latin typeface="Malgun Gothic"/>
                <a:cs typeface="Malgun Gothic"/>
              </a:rPr>
              <a:t>마케팅</a:t>
            </a:r>
            <a:r>
              <a:rPr dirty="0" sz="2300" spc="-520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00">
                <a:solidFill>
                  <a:srgbClr val="5D6CBD"/>
                </a:solidFill>
                <a:latin typeface="Malgun Gothic"/>
                <a:cs typeface="Malgun Gothic"/>
              </a:rPr>
              <a:t>전략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400" y="3759200"/>
            <a:ext cx="1219200" cy="1219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05521" y="5254193"/>
            <a:ext cx="3140710" cy="1092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0" spc="-960"/>
              <a:t>기대효과</a:t>
            </a:r>
            <a:endParaRPr sz="7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37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8924290" y="3901821"/>
            <a:ext cx="441959" cy="863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0" spc="10" b="1">
                <a:solidFill>
                  <a:srgbClr val="5D6CBD"/>
                </a:solidFill>
                <a:latin typeface="Malgun Gothic"/>
                <a:cs typeface="Malgun Gothic"/>
              </a:rPr>
              <a:t>5</a:t>
            </a:r>
            <a:endParaRPr sz="55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pc="-415"/>
              <a:t>기대효과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60700" y="2057400"/>
            <a:ext cx="12166600" cy="177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301610" y="2557653"/>
            <a:ext cx="3697604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340">
                <a:latin typeface="Malgun Gothic"/>
                <a:cs typeface="Malgun Gothic"/>
              </a:rPr>
              <a:t>신규</a:t>
            </a:r>
            <a:r>
              <a:rPr dirty="0" sz="4200" spc="-545">
                <a:latin typeface="Malgun Gothic"/>
                <a:cs typeface="Malgun Gothic"/>
              </a:rPr>
              <a:t> </a:t>
            </a:r>
            <a:r>
              <a:rPr dirty="0" sz="4200" spc="-340">
                <a:latin typeface="Malgun Gothic"/>
                <a:cs typeface="Malgun Gothic"/>
              </a:rPr>
              <a:t>투자자</a:t>
            </a:r>
            <a:r>
              <a:rPr dirty="0" sz="4200" spc="-535">
                <a:latin typeface="Malgun Gothic"/>
                <a:cs typeface="Malgun Gothic"/>
              </a:rPr>
              <a:t> </a:t>
            </a:r>
            <a:r>
              <a:rPr dirty="0" sz="4200" spc="-370">
                <a:latin typeface="Malgun Gothic"/>
                <a:cs typeface="Malgun Gothic"/>
              </a:rPr>
              <a:t>유입</a:t>
            </a:r>
            <a:endParaRPr sz="4200">
              <a:latin typeface="Malgun Gothic"/>
              <a:cs typeface="Malgun Gothic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60700" y="4610100"/>
            <a:ext cx="12166600" cy="177800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530722" y="5099684"/>
            <a:ext cx="7239634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340">
                <a:latin typeface="Malgun Gothic"/>
                <a:cs typeface="Malgun Gothic"/>
              </a:rPr>
              <a:t>쉽고</a:t>
            </a:r>
            <a:r>
              <a:rPr dirty="0" sz="4200" spc="-535">
                <a:latin typeface="Malgun Gothic"/>
                <a:cs typeface="Malgun Gothic"/>
              </a:rPr>
              <a:t> </a:t>
            </a:r>
            <a:r>
              <a:rPr dirty="0" sz="4200" spc="-340">
                <a:latin typeface="Malgun Gothic"/>
                <a:cs typeface="Malgun Gothic"/>
              </a:rPr>
              <a:t>빠른</a:t>
            </a:r>
            <a:r>
              <a:rPr dirty="0" sz="4200" spc="-530">
                <a:latin typeface="Malgun Gothic"/>
                <a:cs typeface="Malgun Gothic"/>
              </a:rPr>
              <a:t> </a:t>
            </a:r>
            <a:r>
              <a:rPr dirty="0" sz="4200" spc="-335">
                <a:latin typeface="Malgun Gothic"/>
                <a:cs typeface="Malgun Gothic"/>
              </a:rPr>
              <a:t>정보</a:t>
            </a:r>
            <a:r>
              <a:rPr dirty="0" sz="4200" spc="-535">
                <a:latin typeface="Malgun Gothic"/>
                <a:cs typeface="Malgun Gothic"/>
              </a:rPr>
              <a:t> </a:t>
            </a:r>
            <a:r>
              <a:rPr dirty="0" sz="4200" spc="-250">
                <a:latin typeface="Malgun Gothic"/>
                <a:cs typeface="Malgun Gothic"/>
              </a:rPr>
              <a:t>습득(높은</a:t>
            </a:r>
            <a:r>
              <a:rPr dirty="0" sz="4200" spc="-530">
                <a:latin typeface="Malgun Gothic"/>
                <a:cs typeface="Malgun Gothic"/>
              </a:rPr>
              <a:t> </a:t>
            </a:r>
            <a:r>
              <a:rPr dirty="0" sz="4200" spc="-204">
                <a:latin typeface="Malgun Gothic"/>
                <a:cs typeface="Malgun Gothic"/>
              </a:rPr>
              <a:t>접근성)</a:t>
            </a:r>
            <a:endParaRPr sz="4200">
              <a:latin typeface="Malgun Gothic"/>
              <a:cs typeface="Malgun Gothic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60700" y="7150100"/>
            <a:ext cx="12166600" cy="177800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359522" y="7651242"/>
            <a:ext cx="358457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340">
                <a:latin typeface="Malgun Gothic"/>
                <a:cs typeface="Malgun Gothic"/>
              </a:rPr>
              <a:t>개인화된</a:t>
            </a:r>
            <a:r>
              <a:rPr dirty="0" sz="4200" spc="-525">
                <a:latin typeface="Malgun Gothic"/>
                <a:cs typeface="Malgun Gothic"/>
              </a:rPr>
              <a:t> </a:t>
            </a:r>
            <a:r>
              <a:rPr dirty="0" sz="4200" spc="-355">
                <a:latin typeface="Malgun Gothic"/>
                <a:cs typeface="Malgun Gothic"/>
              </a:rPr>
              <a:t>서비스</a:t>
            </a:r>
            <a:endParaRPr sz="4200">
              <a:latin typeface="Malgun Gothic"/>
              <a:cs typeface="Malgun Gothic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38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"/>
            <a:ext cx="18288000" cy="10287000"/>
            <a:chOff x="0" y="-2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6149" y="1492249"/>
              <a:ext cx="25400" cy="78105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36450" y="1492249"/>
              <a:ext cx="25400" cy="78105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pc="-400"/>
              <a:t>프로젝트</a:t>
            </a:r>
            <a:r>
              <a:rPr dirty="0" spc="-750"/>
              <a:t> </a:t>
            </a:r>
            <a:r>
              <a:rPr dirty="0" spc="-345"/>
              <a:t>추진</a:t>
            </a:r>
            <a:r>
              <a:rPr dirty="0" spc="-770"/>
              <a:t> </a:t>
            </a:r>
            <a:r>
              <a:rPr dirty="0" spc="-470"/>
              <a:t>배경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6475" y="2390013"/>
            <a:ext cx="4356100" cy="396239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876401" y="6371336"/>
            <a:ext cx="325564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90">
                <a:solidFill>
                  <a:srgbClr val="C2C2C2"/>
                </a:solidFill>
                <a:latin typeface="Malgun Gothic"/>
                <a:cs typeface="Malgun Gothic"/>
              </a:rPr>
              <a:t>'국내</a:t>
            </a:r>
            <a:r>
              <a:rPr dirty="0" sz="1300" spc="-135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300" spc="-125">
                <a:solidFill>
                  <a:srgbClr val="C2C2C2"/>
                </a:solidFill>
                <a:latin typeface="Malgun Gothic"/>
                <a:cs typeface="Malgun Gothic"/>
              </a:rPr>
              <a:t>주식</a:t>
            </a:r>
            <a:r>
              <a:rPr dirty="0" sz="1300" spc="-135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300" spc="-125">
                <a:solidFill>
                  <a:srgbClr val="C2C2C2"/>
                </a:solidFill>
                <a:latin typeface="Malgun Gothic"/>
                <a:cs typeface="Malgun Gothic"/>
              </a:rPr>
              <a:t>투자자</a:t>
            </a:r>
            <a:r>
              <a:rPr dirty="0" sz="1300" spc="-13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300" spc="-90">
                <a:solidFill>
                  <a:srgbClr val="C2C2C2"/>
                </a:solidFill>
                <a:latin typeface="Malgun Gothic"/>
                <a:cs typeface="Malgun Gothic"/>
              </a:rPr>
              <a:t>추이'</a:t>
            </a:r>
            <a:r>
              <a:rPr dirty="0" sz="1300" spc="-13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300" spc="-45">
                <a:solidFill>
                  <a:srgbClr val="C2C2C2"/>
                </a:solidFill>
                <a:latin typeface="Malgun Gothic"/>
                <a:cs typeface="Malgun Gothic"/>
              </a:rPr>
              <a:t>23년도</a:t>
            </a:r>
            <a:r>
              <a:rPr dirty="0" sz="1300" spc="-16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300" spc="-120">
                <a:solidFill>
                  <a:srgbClr val="C2C2C2"/>
                </a:solidFill>
                <a:latin typeface="Malgun Gothic"/>
                <a:cs typeface="Malgun Gothic"/>
              </a:rPr>
              <a:t>결산</a:t>
            </a:r>
            <a:r>
              <a:rPr dirty="0" sz="1300" spc="-145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300" spc="-65">
                <a:solidFill>
                  <a:srgbClr val="C2C2C2"/>
                </a:solidFill>
                <a:latin typeface="Malgun Gothic"/>
                <a:cs typeface="Malgun Gothic"/>
              </a:rPr>
              <a:t>예탁결제원</a:t>
            </a:r>
            <a:endParaRPr sz="1300">
              <a:latin typeface="Malgun Gothic"/>
              <a:cs typeface="Malgun Gothic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502400" y="2540000"/>
            <a:ext cx="11239500" cy="3886200"/>
            <a:chOff x="6502400" y="2540000"/>
            <a:chExt cx="11239500" cy="3886200"/>
          </a:xfrm>
        </p:grpSpPr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2400" y="2540000"/>
              <a:ext cx="5283200" cy="38481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4900" y="2540000"/>
              <a:ext cx="5207000" cy="388620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6490208" y="6434709"/>
            <a:ext cx="359537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25">
                <a:solidFill>
                  <a:srgbClr val="C2C2C2"/>
                </a:solidFill>
                <a:latin typeface="Malgun Gothic"/>
                <a:cs typeface="Malgun Gothic"/>
              </a:rPr>
              <a:t>한국예탁결제원</a:t>
            </a:r>
            <a:r>
              <a:rPr dirty="0" sz="1300" spc="-11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300" spc="-125">
                <a:solidFill>
                  <a:srgbClr val="C2C2C2"/>
                </a:solidFill>
                <a:latin typeface="Malgun Gothic"/>
                <a:cs typeface="Malgun Gothic"/>
              </a:rPr>
              <a:t>증권정보</a:t>
            </a:r>
            <a:r>
              <a:rPr dirty="0" sz="1300" spc="-12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300" spc="-125">
                <a:solidFill>
                  <a:srgbClr val="C2C2C2"/>
                </a:solidFill>
                <a:latin typeface="Malgun Gothic"/>
                <a:cs typeface="Malgun Gothic"/>
              </a:rPr>
              <a:t>포털</a:t>
            </a:r>
            <a:r>
              <a:rPr dirty="0" sz="1300" spc="-130">
                <a:solidFill>
                  <a:srgbClr val="C2C2C2"/>
                </a:solidFill>
                <a:latin typeface="Malgun Gothic"/>
                <a:cs typeface="Malgun Gothic"/>
              </a:rPr>
              <a:t> 미국</a:t>
            </a:r>
            <a:r>
              <a:rPr dirty="0" sz="1300" spc="-12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300" spc="-125">
                <a:solidFill>
                  <a:srgbClr val="C2C2C2"/>
                </a:solidFill>
                <a:latin typeface="Malgun Gothic"/>
                <a:cs typeface="Malgun Gothic"/>
              </a:rPr>
              <a:t>주식</a:t>
            </a:r>
            <a:r>
              <a:rPr dirty="0" sz="1300" spc="-13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300" spc="-125">
                <a:solidFill>
                  <a:srgbClr val="C2C2C2"/>
                </a:solidFill>
                <a:latin typeface="Malgun Gothic"/>
                <a:cs typeface="Malgun Gothic"/>
              </a:rPr>
              <a:t>보유액</a:t>
            </a:r>
            <a:r>
              <a:rPr dirty="0" sz="1300" spc="-12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300" spc="-25">
                <a:solidFill>
                  <a:srgbClr val="C2C2C2"/>
                </a:solidFill>
                <a:latin typeface="Malgun Gothic"/>
                <a:cs typeface="Malgun Gothic"/>
              </a:rPr>
              <a:t>추이</a:t>
            </a:r>
            <a:endParaRPr sz="1300">
              <a:latin typeface="Malgun Gothic"/>
              <a:cs typeface="Malgun Gothic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202565">
              <a:lnSpc>
                <a:spcPct val="100000"/>
              </a:lnSpc>
              <a:spcBef>
                <a:spcPts val="445"/>
              </a:spcBef>
            </a:pPr>
            <a:r>
              <a:rPr dirty="0" spc="20"/>
              <a:t>3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12523089" y="6498082"/>
            <a:ext cx="160147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25">
                <a:solidFill>
                  <a:srgbClr val="C2C2C2"/>
                </a:solidFill>
                <a:latin typeface="Malgun Gothic"/>
                <a:cs typeface="Malgun Gothic"/>
              </a:rPr>
              <a:t>미국</a:t>
            </a:r>
            <a:r>
              <a:rPr dirty="0" sz="1300" spc="-135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300" spc="-120">
                <a:solidFill>
                  <a:srgbClr val="C2C2C2"/>
                </a:solidFill>
                <a:latin typeface="Malgun Gothic"/>
                <a:cs typeface="Malgun Gothic"/>
              </a:rPr>
              <a:t>증시최근</a:t>
            </a:r>
            <a:r>
              <a:rPr dirty="0" sz="1300" spc="-140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300" spc="-50">
                <a:solidFill>
                  <a:srgbClr val="C2C2C2"/>
                </a:solidFill>
                <a:latin typeface="Malgun Gothic"/>
                <a:cs typeface="Malgun Gothic"/>
              </a:rPr>
              <a:t>5년</a:t>
            </a:r>
            <a:r>
              <a:rPr dirty="0" sz="1300" spc="-155">
                <a:solidFill>
                  <a:srgbClr val="C2C2C2"/>
                </a:solidFill>
                <a:latin typeface="Malgun Gothic"/>
                <a:cs typeface="Malgun Gothic"/>
              </a:rPr>
              <a:t> </a:t>
            </a:r>
            <a:r>
              <a:rPr dirty="0" sz="1300" spc="-50">
                <a:solidFill>
                  <a:srgbClr val="C2C2C2"/>
                </a:solidFill>
                <a:latin typeface="Malgun Gothic"/>
                <a:cs typeface="Malgun Gothic"/>
              </a:rPr>
              <a:t>기록</a:t>
            </a:r>
            <a:endParaRPr sz="1300">
              <a:latin typeface="Malgun Gothic"/>
              <a:cs typeface="Malgun Gothic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91285" y="7632903"/>
            <a:ext cx="4186554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310">
                <a:latin typeface="Malgun Gothic"/>
                <a:cs typeface="Malgun Gothic"/>
              </a:rPr>
              <a:t>증가하는</a:t>
            </a:r>
            <a:r>
              <a:rPr dirty="0" sz="3400" spc="-434">
                <a:latin typeface="Malgun Gothic"/>
                <a:cs typeface="Malgun Gothic"/>
              </a:rPr>
              <a:t> </a:t>
            </a:r>
            <a:r>
              <a:rPr dirty="0" sz="3400" spc="-305">
                <a:latin typeface="Malgun Gothic"/>
                <a:cs typeface="Malgun Gothic"/>
              </a:rPr>
              <a:t>개인</a:t>
            </a:r>
            <a:r>
              <a:rPr dirty="0" sz="3400" spc="-425">
                <a:latin typeface="Malgun Gothic"/>
                <a:cs typeface="Malgun Gothic"/>
              </a:rPr>
              <a:t> </a:t>
            </a:r>
            <a:r>
              <a:rPr dirty="0" sz="3400" spc="-340">
                <a:latin typeface="Malgun Gothic"/>
                <a:cs typeface="Malgun Gothic"/>
              </a:rPr>
              <a:t>투자자수</a:t>
            </a:r>
            <a:endParaRPr sz="3400">
              <a:latin typeface="Malgun Gothic"/>
              <a:cs typeface="Malgun Gothic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808723" y="7632903"/>
            <a:ext cx="4682490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315">
                <a:latin typeface="Malgun Gothic"/>
                <a:cs typeface="Malgun Gothic"/>
              </a:rPr>
              <a:t>증가하는</a:t>
            </a:r>
            <a:r>
              <a:rPr dirty="0" sz="3400" spc="-420">
                <a:latin typeface="Malgun Gothic"/>
                <a:cs typeface="Malgun Gothic"/>
              </a:rPr>
              <a:t> </a:t>
            </a:r>
            <a:r>
              <a:rPr dirty="0" sz="3400" spc="-305">
                <a:latin typeface="Malgun Gothic"/>
                <a:cs typeface="Malgun Gothic"/>
              </a:rPr>
              <a:t>미국</a:t>
            </a:r>
            <a:r>
              <a:rPr dirty="0" sz="3400" spc="-425">
                <a:latin typeface="Malgun Gothic"/>
                <a:cs typeface="Malgun Gothic"/>
              </a:rPr>
              <a:t> </a:t>
            </a:r>
            <a:r>
              <a:rPr dirty="0" sz="3400" spc="-315">
                <a:latin typeface="Malgun Gothic"/>
                <a:cs typeface="Malgun Gothic"/>
              </a:rPr>
              <a:t>주식</a:t>
            </a:r>
            <a:r>
              <a:rPr dirty="0" sz="3400" spc="-425">
                <a:latin typeface="Malgun Gothic"/>
                <a:cs typeface="Malgun Gothic"/>
              </a:rPr>
              <a:t> </a:t>
            </a:r>
            <a:r>
              <a:rPr dirty="0" sz="3400" spc="-335">
                <a:latin typeface="Malgun Gothic"/>
                <a:cs typeface="Malgun Gothic"/>
              </a:rPr>
              <a:t>보유액</a:t>
            </a:r>
            <a:endParaRPr sz="3400">
              <a:latin typeface="Malgun Gothic"/>
              <a:cs typeface="Malgun Gothic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3442441" y="7632903"/>
            <a:ext cx="3395345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310">
                <a:latin typeface="Malgun Gothic"/>
                <a:cs typeface="Malgun Gothic"/>
              </a:rPr>
              <a:t>성장하는</a:t>
            </a:r>
            <a:r>
              <a:rPr dirty="0" sz="3400" spc="-440">
                <a:latin typeface="Malgun Gothic"/>
                <a:cs typeface="Malgun Gothic"/>
              </a:rPr>
              <a:t> </a:t>
            </a:r>
            <a:r>
              <a:rPr dirty="0" sz="3400" spc="-305">
                <a:latin typeface="Malgun Gothic"/>
                <a:cs typeface="Malgun Gothic"/>
              </a:rPr>
              <a:t>미국</a:t>
            </a:r>
            <a:r>
              <a:rPr dirty="0" sz="3400" spc="-425">
                <a:latin typeface="Malgun Gothic"/>
                <a:cs typeface="Malgun Gothic"/>
              </a:rPr>
              <a:t> </a:t>
            </a:r>
            <a:r>
              <a:rPr dirty="0" sz="3400" spc="-340">
                <a:latin typeface="Malgun Gothic"/>
                <a:cs typeface="Malgun Gothic"/>
              </a:rPr>
              <a:t>증시</a:t>
            </a:r>
            <a:endParaRPr sz="3400">
              <a:latin typeface="Malgun Gothic"/>
              <a:cs typeface="Malgun Gothic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5965169" y="273811"/>
            <a:ext cx="161544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60">
                <a:solidFill>
                  <a:srgbClr val="5D6CBD"/>
                </a:solidFill>
                <a:latin typeface="Malgun Gothic"/>
                <a:cs typeface="Malgun Gothic"/>
              </a:rPr>
              <a:t>프로젝트</a:t>
            </a:r>
            <a:r>
              <a:rPr dirty="0" sz="2300" spc="-535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15">
                <a:solidFill>
                  <a:srgbClr val="5D6CBD"/>
                </a:solidFill>
                <a:latin typeface="Malgun Gothic"/>
                <a:cs typeface="Malgun Gothic"/>
              </a:rPr>
              <a:t>개요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39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67193" y="4508373"/>
            <a:ext cx="3817620" cy="1092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0" spc="-290"/>
              <a:t>Appendix</a:t>
            </a:r>
            <a:endParaRPr sz="7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40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228701" y="2524759"/>
            <a:ext cx="8022590" cy="1147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95">
                <a:latin typeface="Malgun Gothic"/>
                <a:cs typeface="Malgun Gothic"/>
              </a:rPr>
              <a:t>한국예탁결제원</a:t>
            </a:r>
            <a:r>
              <a:rPr dirty="0" sz="2400" spc="-290">
                <a:latin typeface="Malgun Gothic"/>
                <a:cs typeface="Malgun Gothic"/>
              </a:rPr>
              <a:t> </a:t>
            </a:r>
            <a:r>
              <a:rPr dirty="0" sz="2400" spc="-35">
                <a:latin typeface="Malgun Gothic"/>
                <a:cs typeface="Malgun Gothic"/>
              </a:rPr>
              <a:t>-</a:t>
            </a:r>
            <a:r>
              <a:rPr dirty="0" sz="2400" spc="-260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‘2023년</a:t>
            </a:r>
            <a:r>
              <a:rPr dirty="0" sz="2400" spc="-280">
                <a:latin typeface="Malgun Gothic"/>
                <a:cs typeface="Malgun Gothic"/>
              </a:rPr>
              <a:t> </a:t>
            </a:r>
            <a:r>
              <a:rPr dirty="0" sz="2400" spc="-20">
                <a:latin typeface="Malgun Gothic"/>
                <a:cs typeface="Malgun Gothic"/>
              </a:rPr>
              <a:t>12월</a:t>
            </a:r>
            <a:r>
              <a:rPr dirty="0" sz="2400" spc="-260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결산</a:t>
            </a:r>
            <a:r>
              <a:rPr dirty="0" sz="2400" spc="-260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상장법인</a:t>
            </a:r>
            <a:r>
              <a:rPr dirty="0" sz="2400" spc="-235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주식</a:t>
            </a:r>
            <a:r>
              <a:rPr dirty="0" sz="2400" spc="-265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소유자</a:t>
            </a:r>
            <a:r>
              <a:rPr dirty="0" sz="2400" spc="-270">
                <a:latin typeface="Malgun Gothic"/>
                <a:cs typeface="Malgun Gothic"/>
              </a:rPr>
              <a:t> </a:t>
            </a:r>
            <a:r>
              <a:rPr dirty="0" sz="2400" spc="-150">
                <a:latin typeface="Malgun Gothic"/>
                <a:cs typeface="Malgun Gothic"/>
              </a:rPr>
              <a:t>현황</a:t>
            </a:r>
            <a:endParaRPr sz="2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070"/>
              </a:spcBef>
            </a:pPr>
            <a:r>
              <a:rPr dirty="0" sz="2400" spc="-50">
                <a:latin typeface="Malgun Gothic"/>
                <a:cs typeface="Malgun Gothic"/>
              </a:rPr>
              <a:t>한국예탁결제원증권포털(SEBro)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28701" y="4795773"/>
            <a:ext cx="85998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0">
                <a:latin typeface="Malgun Gothic"/>
                <a:cs typeface="Malgun Gothic"/>
              </a:rPr>
              <a:t>시장조사</a:t>
            </a:r>
            <a:r>
              <a:rPr dirty="0" sz="2400" spc="-285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전문</a:t>
            </a:r>
            <a:r>
              <a:rPr dirty="0" sz="2400" spc="-285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기관</a:t>
            </a:r>
            <a:r>
              <a:rPr dirty="0" sz="2400" spc="-285">
                <a:latin typeface="Malgun Gothic"/>
                <a:cs typeface="Malgun Gothic"/>
              </a:rPr>
              <a:t> </a:t>
            </a:r>
            <a:r>
              <a:rPr dirty="0" sz="2400" spc="-120">
                <a:latin typeface="Malgun Gothic"/>
                <a:cs typeface="Malgun Gothic"/>
              </a:rPr>
              <a:t>IMARC</a:t>
            </a:r>
            <a:r>
              <a:rPr dirty="0" sz="2400" spc="-275">
                <a:latin typeface="Malgun Gothic"/>
                <a:cs typeface="Malgun Gothic"/>
              </a:rPr>
              <a:t> </a:t>
            </a:r>
            <a:r>
              <a:rPr dirty="0" sz="2400" spc="-195">
                <a:latin typeface="Malgun Gothic"/>
                <a:cs typeface="Malgun Gothic"/>
              </a:rPr>
              <a:t>그룹</a:t>
            </a:r>
            <a:r>
              <a:rPr dirty="0" sz="2400" spc="-280">
                <a:latin typeface="Malgun Gothic"/>
                <a:cs typeface="Malgun Gothic"/>
              </a:rPr>
              <a:t> </a:t>
            </a:r>
            <a:r>
              <a:rPr dirty="0" sz="2400" spc="-35">
                <a:latin typeface="Malgun Gothic"/>
                <a:cs typeface="Malgun Gothic"/>
              </a:rPr>
              <a:t>-</a:t>
            </a:r>
            <a:r>
              <a:rPr dirty="0" sz="2400" spc="-285">
                <a:latin typeface="Malgun Gothic"/>
                <a:cs typeface="Malgun Gothic"/>
              </a:rPr>
              <a:t> </a:t>
            </a:r>
            <a:r>
              <a:rPr dirty="0" sz="2400" spc="55">
                <a:latin typeface="Malgun Gothic"/>
                <a:cs typeface="Malgun Gothic"/>
              </a:rPr>
              <a:t>2024-</a:t>
            </a:r>
            <a:r>
              <a:rPr dirty="0" sz="2400" spc="75">
                <a:latin typeface="Malgun Gothic"/>
                <a:cs typeface="Malgun Gothic"/>
              </a:rPr>
              <a:t>2032</a:t>
            </a:r>
            <a:r>
              <a:rPr dirty="0" sz="2400" spc="-315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챗봇</a:t>
            </a:r>
            <a:r>
              <a:rPr dirty="0" sz="2400" spc="-285">
                <a:latin typeface="Malgun Gothic"/>
                <a:cs typeface="Malgun Gothic"/>
              </a:rPr>
              <a:t> </a:t>
            </a:r>
            <a:r>
              <a:rPr dirty="0" sz="2400" spc="-195">
                <a:latin typeface="Malgun Gothic"/>
                <a:cs typeface="Malgun Gothic"/>
              </a:rPr>
              <a:t>시장</a:t>
            </a:r>
            <a:r>
              <a:rPr dirty="0" sz="2400" spc="-300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예측</a:t>
            </a:r>
            <a:r>
              <a:rPr dirty="0" sz="2400" spc="-290">
                <a:latin typeface="Malgun Gothic"/>
                <a:cs typeface="Malgun Gothic"/>
              </a:rPr>
              <a:t> </a:t>
            </a:r>
            <a:r>
              <a:rPr dirty="0" sz="2400" spc="-140">
                <a:latin typeface="Malgun Gothic"/>
                <a:cs typeface="Malgun Gothic"/>
              </a:rPr>
              <a:t>성장률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28701" y="6308801"/>
            <a:ext cx="809942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90">
                <a:latin typeface="Malgun Gothic"/>
                <a:cs typeface="Malgun Gothic"/>
              </a:rPr>
              <a:t>프레시던스</a:t>
            </a:r>
            <a:r>
              <a:rPr dirty="0" sz="2400" spc="-260">
                <a:latin typeface="Malgun Gothic"/>
                <a:cs typeface="Malgun Gothic"/>
              </a:rPr>
              <a:t> </a:t>
            </a:r>
            <a:r>
              <a:rPr dirty="0" sz="2400" spc="-204">
                <a:latin typeface="Malgun Gothic"/>
                <a:cs typeface="Malgun Gothic"/>
              </a:rPr>
              <a:t>리서치</a:t>
            </a:r>
            <a:r>
              <a:rPr dirty="0" sz="2400" spc="-260">
                <a:latin typeface="Malgun Gothic"/>
                <a:cs typeface="Malgun Gothic"/>
              </a:rPr>
              <a:t> </a:t>
            </a:r>
            <a:r>
              <a:rPr dirty="0" sz="2400">
                <a:latin typeface="Courier New"/>
                <a:cs typeface="Courier New"/>
              </a:rPr>
              <a:t>–</a:t>
            </a:r>
            <a:r>
              <a:rPr dirty="0" sz="2400" spc="-869">
                <a:latin typeface="Courier New"/>
                <a:cs typeface="Courier New"/>
              </a:rPr>
              <a:t> </a:t>
            </a:r>
            <a:r>
              <a:rPr dirty="0" sz="2400" spc="-70">
                <a:latin typeface="Malgun Gothic"/>
                <a:cs typeface="Malgun Gothic"/>
              </a:rPr>
              <a:t>CHAT</a:t>
            </a:r>
            <a:r>
              <a:rPr dirty="0" sz="2400" spc="-250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BOT</a:t>
            </a:r>
            <a:r>
              <a:rPr dirty="0" sz="2400" spc="-295">
                <a:latin typeface="Malgun Gothic"/>
                <a:cs typeface="Malgun Gothic"/>
              </a:rPr>
              <a:t> </a:t>
            </a:r>
            <a:r>
              <a:rPr dirty="0" sz="2400" spc="-40">
                <a:latin typeface="Malgun Gothic"/>
                <a:cs typeface="Malgun Gothic"/>
              </a:rPr>
              <a:t>MARKET</a:t>
            </a:r>
            <a:r>
              <a:rPr dirty="0" sz="2400" spc="-260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SIZE,</a:t>
            </a:r>
            <a:r>
              <a:rPr dirty="0" sz="2400" spc="-270">
                <a:latin typeface="Malgun Gothic"/>
                <a:cs typeface="Malgun Gothic"/>
              </a:rPr>
              <a:t> </a:t>
            </a:r>
            <a:r>
              <a:rPr dirty="0" sz="2400" spc="75">
                <a:latin typeface="Malgun Gothic"/>
                <a:cs typeface="Malgun Gothic"/>
              </a:rPr>
              <a:t>2023</a:t>
            </a:r>
            <a:r>
              <a:rPr dirty="0" sz="2400" spc="-275">
                <a:latin typeface="Malgun Gothic"/>
                <a:cs typeface="Malgun Gothic"/>
              </a:rPr>
              <a:t> </a:t>
            </a:r>
            <a:r>
              <a:rPr dirty="0" sz="2400" spc="-40">
                <a:latin typeface="Malgun Gothic"/>
                <a:cs typeface="Malgun Gothic"/>
              </a:rPr>
              <a:t>TO</a:t>
            </a:r>
            <a:r>
              <a:rPr dirty="0" sz="2400" spc="-254">
                <a:latin typeface="Malgun Gothic"/>
                <a:cs typeface="Malgun Gothic"/>
              </a:rPr>
              <a:t> </a:t>
            </a:r>
            <a:r>
              <a:rPr dirty="0" sz="2400" spc="-20">
                <a:latin typeface="Malgun Gothic"/>
                <a:cs typeface="Malgun Gothic"/>
              </a:rPr>
              <a:t>2O32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28701" y="7824342"/>
            <a:ext cx="61448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0">
                <a:latin typeface="Malgun Gothic"/>
                <a:cs typeface="Malgun Gothic"/>
              </a:rPr>
              <a:t>정보통신정책연구원</a:t>
            </a:r>
            <a:r>
              <a:rPr dirty="0" sz="2400" spc="-285">
                <a:latin typeface="Malgun Gothic"/>
                <a:cs typeface="Malgun Gothic"/>
              </a:rPr>
              <a:t> </a:t>
            </a:r>
            <a:r>
              <a:rPr dirty="0" sz="2400">
                <a:latin typeface="Courier New"/>
                <a:cs typeface="Courier New"/>
              </a:rPr>
              <a:t>–</a:t>
            </a:r>
            <a:r>
              <a:rPr dirty="0" sz="2400" spc="-869">
                <a:latin typeface="Courier New"/>
                <a:cs typeface="Courier New"/>
              </a:rPr>
              <a:t> </a:t>
            </a:r>
            <a:r>
              <a:rPr dirty="0" sz="2400" spc="-150">
                <a:latin typeface="Malgun Gothic"/>
                <a:cs typeface="Malgun Gothic"/>
              </a:rPr>
              <a:t>AI챗봇</a:t>
            </a:r>
            <a:r>
              <a:rPr dirty="0" sz="2400" spc="-285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인지도</a:t>
            </a:r>
            <a:r>
              <a:rPr dirty="0" sz="2400" spc="-275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및</a:t>
            </a:r>
            <a:r>
              <a:rPr dirty="0" sz="2400" spc="-275">
                <a:latin typeface="Malgun Gothic"/>
                <a:cs typeface="Malgun Gothic"/>
              </a:rPr>
              <a:t> </a:t>
            </a:r>
            <a:r>
              <a:rPr dirty="0" sz="2400" spc="-175">
                <a:latin typeface="Malgun Gothic"/>
                <a:cs typeface="Malgun Gothic"/>
              </a:rPr>
              <a:t>이용행태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28701" y="9339477"/>
            <a:ext cx="62731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75">
                <a:latin typeface="Malgun Gothic"/>
                <a:cs typeface="Malgun Gothic"/>
              </a:rPr>
              <a:t>2024</a:t>
            </a:r>
            <a:r>
              <a:rPr dirty="0" sz="2400" spc="-295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금융</a:t>
            </a:r>
            <a:r>
              <a:rPr dirty="0" sz="2400" spc="-305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앱</a:t>
            </a:r>
            <a:r>
              <a:rPr dirty="0" sz="2400" spc="-300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사용자</a:t>
            </a:r>
            <a:r>
              <a:rPr dirty="0" sz="2400" spc="-290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경험</a:t>
            </a:r>
            <a:r>
              <a:rPr dirty="0" sz="2400" spc="-275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리포트</a:t>
            </a:r>
            <a:r>
              <a:rPr dirty="0" sz="2400" spc="-280">
                <a:latin typeface="Malgun Gothic"/>
                <a:cs typeface="Malgun Gothic"/>
              </a:rPr>
              <a:t> </a:t>
            </a:r>
            <a:r>
              <a:rPr dirty="0" sz="2400" spc="-200">
                <a:latin typeface="Malgun Gothic"/>
                <a:cs typeface="Malgun Gothic"/>
              </a:rPr>
              <a:t>분석</a:t>
            </a:r>
            <a:r>
              <a:rPr dirty="0" sz="2400" spc="-285">
                <a:latin typeface="Malgun Gothic"/>
                <a:cs typeface="Malgun Gothic"/>
              </a:rPr>
              <a:t> </a:t>
            </a:r>
            <a:r>
              <a:rPr dirty="0" sz="2400" spc="-185">
                <a:latin typeface="Malgun Gothic"/>
                <a:cs typeface="Malgun Gothic"/>
              </a:rPr>
              <a:t>오픈서베이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40"/>
              <a:t>자료</a:t>
            </a:r>
            <a:r>
              <a:rPr dirty="0" spc="-785"/>
              <a:t> </a:t>
            </a:r>
            <a:r>
              <a:rPr dirty="0" spc="-470"/>
              <a:t>출처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79500" y="939800"/>
            <a:ext cx="7239000" cy="8991600"/>
            <a:chOff x="1079500" y="939800"/>
            <a:chExt cx="7239000" cy="89916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9500" y="939800"/>
              <a:ext cx="7239000" cy="45466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9016" y="5511800"/>
              <a:ext cx="7223149" cy="4419600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939800"/>
            <a:ext cx="7340600" cy="44831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82100" y="5537200"/>
            <a:ext cx="7251700" cy="4445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75"/>
              <a:t>산출물</a:t>
            </a:r>
            <a:r>
              <a:rPr dirty="0" spc="-775"/>
              <a:t> </a:t>
            </a:r>
            <a:r>
              <a:rPr dirty="0" spc="-400"/>
              <a:t>리스트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41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0400" y="3022600"/>
            <a:ext cx="8267700" cy="42291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5958" y="2555875"/>
            <a:ext cx="8483300" cy="50482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75"/>
              <a:t>산출물</a:t>
            </a:r>
            <a:r>
              <a:rPr dirty="0" spc="-775"/>
              <a:t> </a:t>
            </a:r>
            <a:r>
              <a:rPr dirty="0" spc="-400"/>
              <a:t>리스트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42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7637" y="1447800"/>
            <a:ext cx="5530924" cy="82105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26525" y="3613000"/>
            <a:ext cx="7791450" cy="376599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75"/>
              <a:t>산출물</a:t>
            </a:r>
            <a:r>
              <a:rPr dirty="0" spc="-775"/>
              <a:t> </a:t>
            </a:r>
            <a:r>
              <a:rPr dirty="0" spc="-400"/>
              <a:t>리스트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43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9900" y="698500"/>
            <a:ext cx="13550900" cy="8890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811" y="4599178"/>
            <a:ext cx="26517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40">
                <a:latin typeface="Malgun Gothic"/>
                <a:cs typeface="Malgun Gothic"/>
              </a:rPr>
              <a:t>주식</a:t>
            </a:r>
            <a:r>
              <a:rPr dirty="0" sz="3000" spc="-375">
                <a:latin typeface="Malgun Gothic"/>
                <a:cs typeface="Malgun Gothic"/>
              </a:rPr>
              <a:t> </a:t>
            </a:r>
            <a:r>
              <a:rPr dirty="0" sz="3000" spc="-240">
                <a:latin typeface="Malgun Gothic"/>
                <a:cs typeface="Malgun Gothic"/>
              </a:rPr>
              <a:t>용어</a:t>
            </a:r>
            <a:r>
              <a:rPr dirty="0" sz="3000" spc="-390">
                <a:latin typeface="Malgun Gothic"/>
                <a:cs typeface="Malgun Gothic"/>
              </a:rPr>
              <a:t> </a:t>
            </a:r>
            <a:r>
              <a:rPr dirty="0" sz="3000" spc="-215">
                <a:latin typeface="Malgun Gothic"/>
                <a:cs typeface="Malgun Gothic"/>
              </a:rPr>
              <a:t>크롤링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44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28701" y="193040"/>
            <a:ext cx="150114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5" b="1">
                <a:solidFill>
                  <a:srgbClr val="5D6CBD"/>
                </a:solidFill>
                <a:latin typeface="Malgun Gothic"/>
                <a:cs typeface="Malgun Gothic"/>
              </a:rPr>
              <a:t>Full</a:t>
            </a:r>
            <a:r>
              <a:rPr dirty="0" sz="3000" spc="-75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000" spc="-85" b="1">
                <a:solidFill>
                  <a:srgbClr val="5D6CBD"/>
                </a:solidFill>
                <a:latin typeface="Malgun Gothic"/>
                <a:cs typeface="Malgun Gothic"/>
              </a:rPr>
              <a:t>code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698500"/>
            <a:ext cx="12598400" cy="89027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28701" y="193040"/>
            <a:ext cx="150114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5" b="1">
                <a:solidFill>
                  <a:srgbClr val="5D6CBD"/>
                </a:solidFill>
                <a:latin typeface="Malgun Gothic"/>
                <a:cs typeface="Malgun Gothic"/>
              </a:rPr>
              <a:t>Full</a:t>
            </a:r>
            <a:r>
              <a:rPr dirty="0" sz="3000" spc="-75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000" spc="-85" b="1">
                <a:solidFill>
                  <a:srgbClr val="5D6CBD"/>
                </a:solidFill>
                <a:latin typeface="Malgun Gothic"/>
                <a:cs typeface="Malgun Gothic"/>
              </a:rPr>
              <a:t>code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45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43839" y="4600702"/>
            <a:ext cx="296545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40">
                <a:latin typeface="Malgun Gothic"/>
                <a:cs typeface="Malgun Gothic"/>
              </a:rPr>
              <a:t>주식</a:t>
            </a:r>
            <a:r>
              <a:rPr dirty="0" sz="3000" spc="-375">
                <a:latin typeface="Malgun Gothic"/>
                <a:cs typeface="Malgun Gothic"/>
              </a:rPr>
              <a:t> </a:t>
            </a:r>
            <a:r>
              <a:rPr dirty="0" sz="3000" spc="-240">
                <a:latin typeface="Malgun Gothic"/>
                <a:cs typeface="Malgun Gothic"/>
              </a:rPr>
              <a:t>용어</a:t>
            </a:r>
            <a:r>
              <a:rPr dirty="0" sz="3000" spc="-390">
                <a:latin typeface="Malgun Gothic"/>
                <a:cs typeface="Malgun Gothic"/>
              </a:rPr>
              <a:t> </a:t>
            </a:r>
            <a:r>
              <a:rPr dirty="0" sz="3000" spc="-240">
                <a:latin typeface="Malgun Gothic"/>
                <a:cs typeface="Malgun Gothic"/>
              </a:rPr>
              <a:t>크롤링</a:t>
            </a:r>
            <a:r>
              <a:rPr dirty="0" sz="3000" spc="-375">
                <a:latin typeface="Malgun Gothic"/>
                <a:cs typeface="Malgun Gothic"/>
              </a:rPr>
              <a:t> </a:t>
            </a:r>
            <a:r>
              <a:rPr dirty="0" sz="3000" spc="80">
                <a:latin typeface="Malgun Gothic"/>
                <a:cs typeface="Malgun Gothic"/>
              </a:rPr>
              <a:t>2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927100"/>
            <a:ext cx="11468100" cy="88011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8701" y="193040"/>
            <a:ext cx="150114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5" b="1">
                <a:solidFill>
                  <a:srgbClr val="5D6CBD"/>
                </a:solidFill>
                <a:latin typeface="Malgun Gothic"/>
                <a:cs typeface="Malgun Gothic"/>
              </a:rPr>
              <a:t>Full</a:t>
            </a:r>
            <a:r>
              <a:rPr dirty="0" sz="3000" spc="-75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000" spc="-85" b="1">
                <a:solidFill>
                  <a:srgbClr val="5D6CBD"/>
                </a:solidFill>
                <a:latin typeface="Malgun Gothic"/>
                <a:cs typeface="Malgun Gothic"/>
              </a:rPr>
              <a:t>code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46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06095" y="4599178"/>
            <a:ext cx="344233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75360" marR="5080" indent="-963294">
              <a:lnSpc>
                <a:spcPct val="100000"/>
              </a:lnSpc>
              <a:spcBef>
                <a:spcPts val="100"/>
              </a:spcBef>
            </a:pPr>
            <a:r>
              <a:rPr dirty="0" sz="3000" spc="-240">
                <a:latin typeface="Malgun Gothic"/>
                <a:cs typeface="Malgun Gothic"/>
              </a:rPr>
              <a:t>주식</a:t>
            </a:r>
            <a:r>
              <a:rPr dirty="0" sz="3000" spc="-385">
                <a:latin typeface="Malgun Gothic"/>
                <a:cs typeface="Malgun Gothic"/>
              </a:rPr>
              <a:t> </a:t>
            </a:r>
            <a:r>
              <a:rPr dirty="0" sz="3000" spc="-240">
                <a:latin typeface="Malgun Gothic"/>
                <a:cs typeface="Malgun Gothic"/>
              </a:rPr>
              <a:t>등락</a:t>
            </a:r>
            <a:r>
              <a:rPr dirty="0" sz="3000" spc="-390">
                <a:latin typeface="Malgun Gothic"/>
                <a:cs typeface="Malgun Gothic"/>
              </a:rPr>
              <a:t> </a:t>
            </a:r>
            <a:r>
              <a:rPr dirty="0" sz="3000" spc="-245">
                <a:latin typeface="Malgun Gothic"/>
                <a:cs typeface="Malgun Gothic"/>
              </a:rPr>
              <a:t>예측을</a:t>
            </a:r>
            <a:r>
              <a:rPr dirty="0" sz="3000" spc="-365">
                <a:latin typeface="Malgun Gothic"/>
                <a:cs typeface="Malgun Gothic"/>
              </a:rPr>
              <a:t> </a:t>
            </a:r>
            <a:r>
              <a:rPr dirty="0" sz="3000" spc="-235">
                <a:latin typeface="Malgun Gothic"/>
                <a:cs typeface="Malgun Gothic"/>
              </a:rPr>
              <a:t>위한 </a:t>
            </a:r>
            <a:r>
              <a:rPr dirty="0" sz="3000" spc="-250">
                <a:latin typeface="Malgun Gothic"/>
                <a:cs typeface="Malgun Gothic"/>
              </a:rPr>
              <a:t>모델</a:t>
            </a:r>
            <a:r>
              <a:rPr dirty="0" sz="3000" spc="-355">
                <a:latin typeface="Malgun Gothic"/>
                <a:cs typeface="Malgun Gothic"/>
              </a:rPr>
              <a:t> </a:t>
            </a:r>
            <a:r>
              <a:rPr dirty="0" sz="3000" spc="-25">
                <a:latin typeface="Malgun Gothic"/>
                <a:cs typeface="Malgun Gothic"/>
              </a:rPr>
              <a:t>생성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292600" y="927100"/>
            <a:ext cx="12992100" cy="8801100"/>
            <a:chOff x="4292600" y="927100"/>
            <a:chExt cx="12992100" cy="88011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2600" y="927100"/>
              <a:ext cx="6807200" cy="88011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2500" y="3670300"/>
              <a:ext cx="6172200" cy="33020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8701" y="193040"/>
            <a:ext cx="150114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5" b="1">
                <a:solidFill>
                  <a:srgbClr val="5D6CBD"/>
                </a:solidFill>
                <a:latin typeface="Malgun Gothic"/>
                <a:cs typeface="Malgun Gothic"/>
              </a:rPr>
              <a:t>Full</a:t>
            </a:r>
            <a:r>
              <a:rPr dirty="0" sz="3000" spc="-75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000" spc="-85" b="1">
                <a:solidFill>
                  <a:srgbClr val="5D6CBD"/>
                </a:solidFill>
                <a:latin typeface="Malgun Gothic"/>
                <a:cs typeface="Malgun Gothic"/>
              </a:rPr>
              <a:t>code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47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06095" y="4599178"/>
            <a:ext cx="344233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75360" marR="5080" indent="-963294">
              <a:lnSpc>
                <a:spcPct val="100000"/>
              </a:lnSpc>
              <a:spcBef>
                <a:spcPts val="100"/>
              </a:spcBef>
            </a:pPr>
            <a:r>
              <a:rPr dirty="0" sz="3000" spc="-240">
                <a:latin typeface="Malgun Gothic"/>
                <a:cs typeface="Malgun Gothic"/>
              </a:rPr>
              <a:t>주식</a:t>
            </a:r>
            <a:r>
              <a:rPr dirty="0" sz="3000" spc="-385">
                <a:latin typeface="Malgun Gothic"/>
                <a:cs typeface="Malgun Gothic"/>
              </a:rPr>
              <a:t> </a:t>
            </a:r>
            <a:r>
              <a:rPr dirty="0" sz="3000" spc="-240">
                <a:latin typeface="Malgun Gothic"/>
                <a:cs typeface="Malgun Gothic"/>
              </a:rPr>
              <a:t>등락</a:t>
            </a:r>
            <a:r>
              <a:rPr dirty="0" sz="3000" spc="-390">
                <a:latin typeface="Malgun Gothic"/>
                <a:cs typeface="Malgun Gothic"/>
              </a:rPr>
              <a:t> </a:t>
            </a:r>
            <a:r>
              <a:rPr dirty="0" sz="3000" spc="-245">
                <a:latin typeface="Malgun Gothic"/>
                <a:cs typeface="Malgun Gothic"/>
              </a:rPr>
              <a:t>예측을</a:t>
            </a:r>
            <a:r>
              <a:rPr dirty="0" sz="3000" spc="-365">
                <a:latin typeface="Malgun Gothic"/>
                <a:cs typeface="Malgun Gothic"/>
              </a:rPr>
              <a:t> </a:t>
            </a:r>
            <a:r>
              <a:rPr dirty="0" sz="3000" spc="-235">
                <a:latin typeface="Malgun Gothic"/>
                <a:cs typeface="Malgun Gothic"/>
              </a:rPr>
              <a:t>위한 </a:t>
            </a:r>
            <a:r>
              <a:rPr dirty="0" sz="3000" spc="-250">
                <a:latin typeface="Malgun Gothic"/>
                <a:cs typeface="Malgun Gothic"/>
              </a:rPr>
              <a:t>모델</a:t>
            </a:r>
            <a:r>
              <a:rPr dirty="0" sz="3000" spc="-355">
                <a:latin typeface="Malgun Gothic"/>
                <a:cs typeface="Malgun Gothic"/>
              </a:rPr>
              <a:t> </a:t>
            </a:r>
            <a:r>
              <a:rPr dirty="0" sz="3000" spc="-25">
                <a:latin typeface="Malgun Gothic"/>
                <a:cs typeface="Malgun Gothic"/>
              </a:rPr>
              <a:t>생성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927100"/>
            <a:ext cx="13144500" cy="84328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28701" y="193040"/>
            <a:ext cx="150114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5" b="1">
                <a:solidFill>
                  <a:srgbClr val="5D6CBD"/>
                </a:solidFill>
                <a:latin typeface="Malgun Gothic"/>
                <a:cs typeface="Malgun Gothic"/>
              </a:rPr>
              <a:t>Full</a:t>
            </a:r>
            <a:r>
              <a:rPr dirty="0" sz="3000" spc="-75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000" spc="-85" b="1">
                <a:solidFill>
                  <a:srgbClr val="5D6CBD"/>
                </a:solidFill>
                <a:latin typeface="Malgun Gothic"/>
                <a:cs typeface="Malgun Gothic"/>
              </a:rPr>
              <a:t>code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48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369313" y="4599178"/>
            <a:ext cx="15132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35">
                <a:latin typeface="Malgun Gothic"/>
                <a:cs typeface="Malgun Gothic"/>
              </a:rPr>
              <a:t>챗봇</a:t>
            </a:r>
            <a:r>
              <a:rPr dirty="0" sz="3000" spc="-385">
                <a:latin typeface="Malgun Gothic"/>
                <a:cs typeface="Malgun Gothic"/>
              </a:rPr>
              <a:t> </a:t>
            </a:r>
            <a:r>
              <a:rPr dirty="0" sz="3000" spc="-215">
                <a:latin typeface="Malgun Gothic"/>
                <a:cs typeface="Malgun Gothic"/>
              </a:rPr>
              <a:t>구현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050925" y="1914525"/>
          <a:ext cx="16275050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6500"/>
                <a:gridCol w="7150100"/>
                <a:gridCol w="6565900"/>
              </a:tblGrid>
              <a:tr h="736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70"/>
                        </a:spcBef>
                      </a:pPr>
                      <a:r>
                        <a:rPr dirty="0" sz="2300" spc="-25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분류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</a:txBody>
                  <a:tcPr marL="0" marR="0" marB="0" marT="21209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  <a:solidFill>
                      <a:srgbClr val="5D6CB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670"/>
                        </a:spcBef>
                      </a:pPr>
                      <a:r>
                        <a:rPr dirty="0" sz="2300" spc="-20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세부내용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</a:txBody>
                  <a:tcPr marL="0" marR="0" marB="0" marT="21209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  <a:solidFill>
                      <a:srgbClr val="5D6CB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670"/>
                        </a:spcBef>
                      </a:pPr>
                      <a:r>
                        <a:rPr dirty="0" sz="2300" spc="-25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한계점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</a:txBody>
                  <a:tcPr marL="0" marR="0" marB="0" marT="21209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  <a:solidFill>
                      <a:srgbClr val="5D6CBD"/>
                    </a:solidFill>
                  </a:tcPr>
                </a:tc>
              </a:tr>
              <a:tr h="177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666750" marR="524510" indent="-135890">
                        <a:lnSpc>
                          <a:spcPct val="133000"/>
                        </a:lnSpc>
                      </a:pPr>
                      <a:r>
                        <a:rPr dirty="0" sz="2300" spc="-180" b="1">
                          <a:solidFill>
                            <a:srgbClr val="5D6CBD"/>
                          </a:solidFill>
                          <a:latin typeface="Malgun Gothic"/>
                          <a:cs typeface="Malgun Gothic"/>
                        </a:rPr>
                        <a:t>포털</a:t>
                      </a:r>
                      <a:r>
                        <a:rPr dirty="0" sz="2300" spc="-310" b="1">
                          <a:solidFill>
                            <a:srgbClr val="5D6CBD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0" b="1">
                          <a:solidFill>
                            <a:srgbClr val="5D6CBD"/>
                          </a:solidFill>
                          <a:latin typeface="Malgun Gothic"/>
                          <a:cs typeface="Malgun Gothic"/>
                        </a:rPr>
                        <a:t>사이트 </a:t>
                      </a:r>
                      <a:r>
                        <a:rPr dirty="0" sz="2300" spc="-195" b="1">
                          <a:solidFill>
                            <a:srgbClr val="5D6CBD"/>
                          </a:solidFill>
                          <a:latin typeface="Malgun Gothic"/>
                          <a:cs typeface="Malgun Gothic"/>
                        </a:rPr>
                        <a:t>금융</a:t>
                      </a:r>
                      <a:r>
                        <a:rPr dirty="0" sz="2300" spc="-280" b="1">
                          <a:solidFill>
                            <a:srgbClr val="5D6CBD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25" b="1">
                          <a:solidFill>
                            <a:srgbClr val="5D6CBD"/>
                          </a:solidFill>
                          <a:latin typeface="Malgun Gothic"/>
                          <a:cs typeface="Malgun Gothic"/>
                        </a:rPr>
                        <a:t>섹션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</a:txBody>
                  <a:tcPr marL="0" marR="0" marB="0" marT="4826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020" indent="-327660">
                        <a:lnSpc>
                          <a:spcPct val="100000"/>
                        </a:lnSpc>
                        <a:spcBef>
                          <a:spcPts val="2100"/>
                        </a:spcBef>
                        <a:buAutoNum type="arabicParenR"/>
                        <a:tabLst>
                          <a:tab pos="414020" algn="l"/>
                        </a:tabLst>
                      </a:pPr>
                      <a:r>
                        <a:rPr dirty="0" sz="2300" spc="-1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종합적인</a:t>
                      </a:r>
                      <a:r>
                        <a:rPr dirty="0" sz="2300" spc="-3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뉴스</a:t>
                      </a:r>
                      <a:r>
                        <a:rPr dirty="0" sz="2300" spc="-29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나열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  <a:p>
                      <a:pPr marL="414020" indent="-327660">
                        <a:lnSpc>
                          <a:spcPct val="100000"/>
                        </a:lnSpc>
                        <a:spcBef>
                          <a:spcPts val="910"/>
                        </a:spcBef>
                        <a:buAutoNum type="arabicParenR"/>
                        <a:tabLst>
                          <a:tab pos="414020" algn="l"/>
                        </a:tabLst>
                      </a:pPr>
                      <a:r>
                        <a:rPr dirty="0" sz="2300" spc="-19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기본적인</a:t>
                      </a:r>
                      <a:r>
                        <a:rPr dirty="0" sz="2300" spc="-29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검색</a:t>
                      </a:r>
                      <a:r>
                        <a:rPr dirty="0" sz="2300" spc="-29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기능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  <a:p>
                      <a:pPr marL="414020" indent="-327660">
                        <a:lnSpc>
                          <a:spcPct val="100000"/>
                        </a:lnSpc>
                        <a:spcBef>
                          <a:spcPts val="915"/>
                        </a:spcBef>
                        <a:buAutoNum type="arabicParenR"/>
                        <a:tabLst>
                          <a:tab pos="414020" algn="l"/>
                        </a:tabLst>
                      </a:pPr>
                      <a:r>
                        <a:rPr dirty="0" sz="2300" spc="-19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단순</a:t>
                      </a:r>
                      <a:r>
                        <a:rPr dirty="0" sz="2300" spc="-28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카테고리</a:t>
                      </a:r>
                      <a:r>
                        <a:rPr dirty="0" sz="2300" spc="-29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분류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</a:txBody>
                  <a:tcPr marL="0" marR="0" marB="0" marT="26670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 indent="-327660">
                        <a:lnSpc>
                          <a:spcPct val="100000"/>
                        </a:lnSpc>
                        <a:spcBef>
                          <a:spcPts val="2100"/>
                        </a:spcBef>
                        <a:buAutoNum type="arabicParenR"/>
                        <a:tabLst>
                          <a:tab pos="414655" algn="l"/>
                        </a:tabLst>
                      </a:pPr>
                      <a:r>
                        <a:rPr dirty="0" sz="2300" spc="-1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정보</a:t>
                      </a:r>
                      <a:r>
                        <a:rPr dirty="0" sz="2300" spc="-3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2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과잉으로</a:t>
                      </a:r>
                      <a:r>
                        <a:rPr dirty="0" sz="2300" spc="-2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인한</a:t>
                      </a:r>
                      <a:r>
                        <a:rPr dirty="0" sz="2300" spc="-3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핵심</a:t>
                      </a:r>
                      <a:r>
                        <a:rPr dirty="0" sz="2300" spc="-28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파악</a:t>
                      </a:r>
                      <a:r>
                        <a:rPr dirty="0" sz="2300" spc="-28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2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어려움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  <a:p>
                      <a:pPr marL="414655" indent="-327660">
                        <a:lnSpc>
                          <a:spcPct val="100000"/>
                        </a:lnSpc>
                        <a:spcBef>
                          <a:spcPts val="910"/>
                        </a:spcBef>
                        <a:buAutoNum type="arabicParenR"/>
                        <a:tabLst>
                          <a:tab pos="414655" algn="l"/>
                        </a:tabLst>
                      </a:pPr>
                      <a:r>
                        <a:rPr dirty="0" sz="2300" spc="-1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개인화된</a:t>
                      </a:r>
                      <a:r>
                        <a:rPr dirty="0" sz="2300" spc="-3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뉴스</a:t>
                      </a:r>
                      <a:r>
                        <a:rPr dirty="0" sz="2300" spc="-29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필터링</a:t>
                      </a:r>
                      <a:r>
                        <a:rPr dirty="0" sz="2300" spc="-29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2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부족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  <a:p>
                      <a:pPr marL="414655" indent="-327660">
                        <a:lnSpc>
                          <a:spcPct val="100000"/>
                        </a:lnSpc>
                        <a:spcBef>
                          <a:spcPts val="915"/>
                        </a:spcBef>
                        <a:buAutoNum type="arabicParenR"/>
                        <a:tabLst>
                          <a:tab pos="414655" algn="l"/>
                        </a:tabLst>
                      </a:pPr>
                      <a:r>
                        <a:rPr dirty="0" sz="2300" spc="-1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용어</a:t>
                      </a:r>
                      <a:r>
                        <a:rPr dirty="0" sz="2300" spc="-30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이해를</a:t>
                      </a:r>
                      <a:r>
                        <a:rPr dirty="0" sz="2300" spc="-29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위한</a:t>
                      </a:r>
                      <a:r>
                        <a:rPr dirty="0" sz="2300" spc="-3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별도</a:t>
                      </a:r>
                      <a:r>
                        <a:rPr dirty="0" sz="2300" spc="-29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8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검색</a:t>
                      </a:r>
                      <a:r>
                        <a:rPr dirty="0" sz="2300" spc="-31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2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필요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</a:txBody>
                  <a:tcPr marL="0" marR="0" marB="0" marT="26670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  <a:tr h="1714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430530" marR="422909" indent="403860">
                        <a:lnSpc>
                          <a:spcPct val="133000"/>
                        </a:lnSpc>
                      </a:pPr>
                      <a:r>
                        <a:rPr dirty="0" sz="2300" spc="-25" b="1">
                          <a:solidFill>
                            <a:srgbClr val="5D6CBD"/>
                          </a:solidFill>
                          <a:latin typeface="Malgun Gothic"/>
                          <a:cs typeface="Malgun Gothic"/>
                        </a:rPr>
                        <a:t>증권사 </a:t>
                      </a:r>
                      <a:r>
                        <a:rPr dirty="0" sz="2300" spc="-195" b="1">
                          <a:solidFill>
                            <a:srgbClr val="5D6CBD"/>
                          </a:solidFill>
                          <a:latin typeface="Malgun Gothic"/>
                          <a:cs typeface="Malgun Gothic"/>
                        </a:rPr>
                        <a:t>어플리케이션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</a:txBody>
                  <a:tcPr marL="0" marR="0" marB="0" marT="1651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020" indent="-327660">
                        <a:lnSpc>
                          <a:spcPct val="100000"/>
                        </a:lnSpc>
                        <a:spcBef>
                          <a:spcPts val="1850"/>
                        </a:spcBef>
                        <a:buAutoNum type="arabicParenR"/>
                        <a:tabLst>
                          <a:tab pos="414020" algn="l"/>
                        </a:tabLst>
                      </a:pPr>
                      <a:r>
                        <a:rPr dirty="0" sz="2300" spc="-1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실시간</a:t>
                      </a:r>
                      <a:r>
                        <a:rPr dirty="0" sz="2300" spc="-30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시세</a:t>
                      </a:r>
                      <a:r>
                        <a:rPr dirty="0" sz="2300" spc="-28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정보</a:t>
                      </a:r>
                      <a:r>
                        <a:rPr dirty="0" sz="2300" spc="-3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중심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  <a:p>
                      <a:pPr marL="414020" indent="-327660">
                        <a:lnSpc>
                          <a:spcPct val="100000"/>
                        </a:lnSpc>
                        <a:spcBef>
                          <a:spcPts val="915"/>
                        </a:spcBef>
                        <a:buAutoNum type="arabicParenR"/>
                        <a:tabLst>
                          <a:tab pos="414020" algn="l"/>
                        </a:tabLst>
                      </a:pPr>
                      <a:r>
                        <a:rPr dirty="0" sz="2300" spc="-1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전문적인</a:t>
                      </a:r>
                      <a:r>
                        <a:rPr dirty="0" sz="2300" spc="-32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분석</a:t>
                      </a:r>
                      <a:r>
                        <a:rPr dirty="0" sz="2300" spc="-28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리포트</a:t>
                      </a:r>
                      <a:r>
                        <a:rPr dirty="0" sz="2300" spc="-29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제공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  <a:p>
                      <a:pPr marL="414020" indent="-327660">
                        <a:lnSpc>
                          <a:spcPct val="100000"/>
                        </a:lnSpc>
                        <a:spcBef>
                          <a:spcPts val="910"/>
                        </a:spcBef>
                        <a:buAutoNum type="arabicParenR"/>
                        <a:tabLst>
                          <a:tab pos="414020" algn="l"/>
                        </a:tabLst>
                      </a:pPr>
                      <a:r>
                        <a:rPr dirty="0" sz="2300" spc="-2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복잡한</a:t>
                      </a:r>
                      <a:r>
                        <a:rPr dirty="0" sz="2300" spc="-28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차트와</a:t>
                      </a:r>
                      <a:r>
                        <a:rPr dirty="0" sz="2300" spc="-28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지표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</a:txBody>
                  <a:tcPr marL="0" marR="0" marB="0" marT="23495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 indent="-327660">
                        <a:lnSpc>
                          <a:spcPct val="100000"/>
                        </a:lnSpc>
                        <a:spcBef>
                          <a:spcPts val="1850"/>
                        </a:spcBef>
                        <a:buAutoNum type="arabicParenR"/>
                        <a:tabLst>
                          <a:tab pos="414655" algn="l"/>
                        </a:tabLst>
                      </a:pPr>
                      <a:r>
                        <a:rPr dirty="0" sz="2300" spc="-1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초보자의</a:t>
                      </a:r>
                      <a:r>
                        <a:rPr dirty="0" sz="2300" spc="-31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8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진입장벽이</a:t>
                      </a:r>
                      <a:r>
                        <a:rPr dirty="0" sz="2300" spc="-31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2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높음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  <a:p>
                      <a:pPr marL="414655" indent="-327660">
                        <a:lnSpc>
                          <a:spcPct val="100000"/>
                        </a:lnSpc>
                        <a:spcBef>
                          <a:spcPts val="915"/>
                        </a:spcBef>
                        <a:buAutoNum type="arabicParenR"/>
                        <a:tabLst>
                          <a:tab pos="414655" algn="l"/>
                        </a:tabLst>
                      </a:pPr>
                      <a:r>
                        <a:rPr dirty="0" sz="2300" spc="-1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전문용어</a:t>
                      </a:r>
                      <a:r>
                        <a:rPr dirty="0" sz="2300" spc="-32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이해의</a:t>
                      </a:r>
                      <a:r>
                        <a:rPr dirty="0" sz="2300" spc="-29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2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어려움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  <a:p>
                      <a:pPr marL="414655" indent="-327660">
                        <a:lnSpc>
                          <a:spcPct val="100000"/>
                        </a:lnSpc>
                        <a:spcBef>
                          <a:spcPts val="910"/>
                        </a:spcBef>
                        <a:buFont typeface="Malgun Gothic"/>
                        <a:buAutoNum type="arabicParenR"/>
                        <a:tabLst>
                          <a:tab pos="414655" algn="l"/>
                        </a:tabLst>
                      </a:pPr>
                      <a:r>
                        <a:rPr dirty="0" sz="2300" spc="-19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정보</a:t>
                      </a:r>
                      <a:r>
                        <a:rPr dirty="0" sz="2300" spc="-29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탐색</a:t>
                      </a:r>
                      <a:r>
                        <a:rPr dirty="0" sz="2300" spc="-1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에</a:t>
                      </a:r>
                      <a:r>
                        <a:rPr dirty="0" sz="2300" spc="-3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많은</a:t>
                      </a:r>
                      <a:r>
                        <a:rPr dirty="0" sz="2300" spc="-27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시간</a:t>
                      </a:r>
                      <a:r>
                        <a:rPr dirty="0" sz="2300" spc="-29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2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소요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</a:txBody>
                  <a:tcPr marL="0" marR="0" marB="0" marT="23495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  <a:tr h="1714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300" spc="-190" b="1">
                          <a:solidFill>
                            <a:srgbClr val="5D6CBD"/>
                          </a:solidFill>
                          <a:latin typeface="Malgun Gothic"/>
                          <a:cs typeface="Malgun Gothic"/>
                        </a:rPr>
                        <a:t>경제</a:t>
                      </a:r>
                      <a:r>
                        <a:rPr dirty="0" sz="2300" spc="-290" b="1">
                          <a:solidFill>
                            <a:srgbClr val="5D6CBD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25" b="1">
                          <a:solidFill>
                            <a:srgbClr val="5D6CBD"/>
                          </a:solidFill>
                          <a:latin typeface="Malgun Gothic"/>
                          <a:cs typeface="Malgun Gothic"/>
                        </a:rPr>
                        <a:t>뉴스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020" indent="-327660">
                        <a:lnSpc>
                          <a:spcPct val="100000"/>
                        </a:lnSpc>
                        <a:spcBef>
                          <a:spcPts val="1855"/>
                        </a:spcBef>
                        <a:buAutoNum type="arabicParenR"/>
                        <a:tabLst>
                          <a:tab pos="414020" algn="l"/>
                        </a:tabLst>
                      </a:pPr>
                      <a:r>
                        <a:rPr dirty="0" sz="2300" spc="-1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속보성</a:t>
                      </a:r>
                      <a:r>
                        <a:rPr dirty="0" sz="2300" spc="-3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뉴스</a:t>
                      </a:r>
                      <a:r>
                        <a:rPr dirty="0" sz="2300" spc="-29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제공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  <a:p>
                      <a:pPr marL="414020" indent="-327660">
                        <a:lnSpc>
                          <a:spcPct val="100000"/>
                        </a:lnSpc>
                        <a:spcBef>
                          <a:spcPts val="910"/>
                        </a:spcBef>
                        <a:buAutoNum type="arabicParenR"/>
                        <a:tabLst>
                          <a:tab pos="414020" algn="l"/>
                        </a:tabLst>
                      </a:pPr>
                      <a:r>
                        <a:rPr dirty="0" sz="2300" spc="-16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기자/전문가</a:t>
                      </a:r>
                      <a:r>
                        <a:rPr dirty="0" sz="2300" spc="-3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칼럼</a:t>
                      </a:r>
                      <a:r>
                        <a:rPr dirty="0" sz="2300" spc="-27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제공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  <a:p>
                      <a:pPr marL="414020" indent="-327660">
                        <a:lnSpc>
                          <a:spcPct val="100000"/>
                        </a:lnSpc>
                        <a:spcBef>
                          <a:spcPts val="915"/>
                        </a:spcBef>
                        <a:buAutoNum type="arabicParenR"/>
                        <a:tabLst>
                          <a:tab pos="414020" algn="l"/>
                        </a:tabLst>
                      </a:pPr>
                      <a:r>
                        <a:rPr dirty="0" sz="2300" spc="-19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산업별</a:t>
                      </a:r>
                      <a:r>
                        <a:rPr dirty="0" sz="2300" spc="-31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뉴스</a:t>
                      </a:r>
                      <a:r>
                        <a:rPr dirty="0" sz="2300" spc="-29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25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분류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</a:txBody>
                  <a:tcPr marL="0" marR="0" marB="0" marT="23558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 indent="-327660">
                        <a:lnSpc>
                          <a:spcPct val="100000"/>
                        </a:lnSpc>
                        <a:spcBef>
                          <a:spcPts val="1855"/>
                        </a:spcBef>
                        <a:buAutoNum type="arabicParenR"/>
                        <a:tabLst>
                          <a:tab pos="414655" algn="l"/>
                        </a:tabLst>
                      </a:pPr>
                      <a:r>
                        <a:rPr dirty="0" sz="2300" spc="-1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뉴스</a:t>
                      </a:r>
                      <a:r>
                        <a:rPr dirty="0" sz="2300" spc="-3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맥락</a:t>
                      </a:r>
                      <a:r>
                        <a:rPr dirty="0" sz="2300" spc="-29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이해의</a:t>
                      </a:r>
                      <a:r>
                        <a:rPr dirty="0" sz="2300" spc="-29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2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어려움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  <a:p>
                      <a:pPr marL="414655" indent="-327660">
                        <a:lnSpc>
                          <a:spcPct val="100000"/>
                        </a:lnSpc>
                        <a:spcBef>
                          <a:spcPts val="910"/>
                        </a:spcBef>
                        <a:buAutoNum type="arabicParenR"/>
                        <a:tabLst>
                          <a:tab pos="414655" algn="l"/>
                        </a:tabLst>
                      </a:pPr>
                      <a:r>
                        <a:rPr dirty="0" sz="2300" spc="-1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연관</a:t>
                      </a:r>
                      <a:r>
                        <a:rPr dirty="0" sz="2300" spc="-3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정보를</a:t>
                      </a:r>
                      <a:r>
                        <a:rPr dirty="0" sz="2300" spc="-3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20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찾기에</a:t>
                      </a:r>
                      <a:r>
                        <a:rPr dirty="0" sz="2300" spc="-280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2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불편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  <a:p>
                      <a:pPr marL="414655" indent="-327660">
                        <a:lnSpc>
                          <a:spcPct val="100000"/>
                        </a:lnSpc>
                        <a:spcBef>
                          <a:spcPts val="915"/>
                        </a:spcBef>
                        <a:buFont typeface="Malgun Gothic"/>
                        <a:buAutoNum type="arabicParenR"/>
                        <a:tabLst>
                          <a:tab pos="414655" algn="l"/>
                        </a:tabLst>
                      </a:pPr>
                      <a:r>
                        <a:rPr dirty="0" sz="2300" spc="-19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개인화</a:t>
                      </a:r>
                      <a:r>
                        <a:rPr dirty="0" sz="2300" spc="-29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190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서비스의</a:t>
                      </a:r>
                      <a:r>
                        <a:rPr dirty="0" sz="2300" spc="-31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300" spc="-25" b="1">
                          <a:solidFill>
                            <a:srgbClr val="787878"/>
                          </a:solidFill>
                          <a:latin typeface="Malgun Gothic"/>
                          <a:cs typeface="Malgun Gothic"/>
                        </a:rPr>
                        <a:t>부족</a:t>
                      </a:r>
                      <a:endParaRPr sz="2300">
                        <a:latin typeface="Malgun Gothic"/>
                        <a:cs typeface="Malgun Gothic"/>
                      </a:endParaRPr>
                    </a:p>
                  </a:txBody>
                  <a:tcPr marL="0" marR="0" marB="0" marT="235585">
                    <a:lnL w="6350">
                      <a:solidFill>
                        <a:srgbClr val="787878"/>
                      </a:solidFill>
                      <a:prstDash val="solid"/>
                    </a:lnL>
                    <a:lnR w="6350">
                      <a:solidFill>
                        <a:srgbClr val="787878"/>
                      </a:solidFill>
                      <a:prstDash val="solid"/>
                    </a:lnR>
                    <a:lnT w="6350">
                      <a:solidFill>
                        <a:srgbClr val="787878"/>
                      </a:solidFill>
                      <a:prstDash val="solid"/>
                    </a:lnT>
                    <a:lnB w="635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0455" y="8872728"/>
            <a:ext cx="697229" cy="66827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838446" y="8055559"/>
            <a:ext cx="8862695" cy="1303020"/>
          </a:xfrm>
          <a:prstGeom prst="rect">
            <a:avLst/>
          </a:prstGeom>
        </p:spPr>
        <p:txBody>
          <a:bodyPr wrap="square" lIns="0" tIns="1936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3000" spc="-240">
                <a:latin typeface="Malgun Gothic"/>
                <a:cs typeface="Malgun Gothic"/>
              </a:rPr>
              <a:t>하지만</a:t>
            </a:r>
            <a:r>
              <a:rPr dirty="0" sz="3000" spc="-355">
                <a:latin typeface="Malgun Gothic"/>
                <a:cs typeface="Malgun Gothic"/>
              </a:rPr>
              <a:t> </a:t>
            </a:r>
            <a:r>
              <a:rPr dirty="0" sz="3000" spc="-240">
                <a:latin typeface="Malgun Gothic"/>
                <a:cs typeface="Malgun Gothic"/>
              </a:rPr>
              <a:t>초보자가</a:t>
            </a:r>
            <a:r>
              <a:rPr dirty="0" sz="3000" spc="-360">
                <a:latin typeface="Malgun Gothic"/>
                <a:cs typeface="Malgun Gothic"/>
              </a:rPr>
              <a:t> </a:t>
            </a:r>
            <a:r>
              <a:rPr dirty="0" sz="3000" spc="-240">
                <a:latin typeface="Malgun Gothic"/>
                <a:cs typeface="Malgun Gothic"/>
              </a:rPr>
              <a:t>미국</a:t>
            </a:r>
            <a:r>
              <a:rPr dirty="0" sz="3000" spc="-360">
                <a:latin typeface="Malgun Gothic"/>
                <a:cs typeface="Malgun Gothic"/>
              </a:rPr>
              <a:t> </a:t>
            </a:r>
            <a:r>
              <a:rPr dirty="0" sz="3000" spc="-245">
                <a:latin typeface="Malgun Gothic"/>
                <a:cs typeface="Malgun Gothic"/>
              </a:rPr>
              <a:t>주식을</a:t>
            </a:r>
            <a:r>
              <a:rPr dirty="0" sz="3000" spc="-365">
                <a:latin typeface="Malgun Gothic"/>
                <a:cs typeface="Malgun Gothic"/>
              </a:rPr>
              <a:t> </a:t>
            </a:r>
            <a:r>
              <a:rPr dirty="0" sz="3000" spc="-250">
                <a:latin typeface="Malgun Gothic"/>
                <a:cs typeface="Malgun Gothic"/>
              </a:rPr>
              <a:t>시작하기에는</a:t>
            </a:r>
            <a:r>
              <a:rPr dirty="0" sz="3000" spc="-365">
                <a:latin typeface="Malgun Gothic"/>
                <a:cs typeface="Malgun Gothic"/>
              </a:rPr>
              <a:t> </a:t>
            </a:r>
            <a:r>
              <a:rPr dirty="0" sz="3000" spc="-250">
                <a:latin typeface="Malgun Gothic"/>
                <a:cs typeface="Malgun Gothic"/>
              </a:rPr>
              <a:t>어려운</a:t>
            </a:r>
            <a:r>
              <a:rPr dirty="0" sz="3000" spc="-345">
                <a:latin typeface="Malgun Gothic"/>
                <a:cs typeface="Malgun Gothic"/>
              </a:rPr>
              <a:t> </a:t>
            </a:r>
            <a:r>
              <a:rPr dirty="0" sz="3000" spc="-25">
                <a:latin typeface="Malgun Gothic"/>
                <a:cs typeface="Malgun Gothic"/>
              </a:rPr>
              <a:t>상황</a:t>
            </a:r>
            <a:endParaRPr sz="3000">
              <a:latin typeface="Malgun Gothic"/>
              <a:cs typeface="Malgun Gothic"/>
            </a:endParaRPr>
          </a:p>
          <a:p>
            <a:pPr marL="179705">
              <a:lnSpc>
                <a:spcPct val="100000"/>
              </a:lnSpc>
              <a:spcBef>
                <a:spcPts val="1430"/>
              </a:spcBef>
            </a:pPr>
            <a:r>
              <a:rPr dirty="0" sz="3000" spc="-229" b="1">
                <a:solidFill>
                  <a:srgbClr val="5D6CBD"/>
                </a:solidFill>
                <a:latin typeface="Malgun Gothic"/>
                <a:cs typeface="Malgun Gothic"/>
              </a:rPr>
              <a:t>사용자가</a:t>
            </a:r>
            <a:r>
              <a:rPr dirty="0" sz="3000" spc="-409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000" spc="-240" b="1">
                <a:solidFill>
                  <a:srgbClr val="5D6CBD"/>
                </a:solidFill>
                <a:latin typeface="Malgun Gothic"/>
                <a:cs typeface="Malgun Gothic"/>
              </a:rPr>
              <a:t>원하는</a:t>
            </a:r>
            <a:r>
              <a:rPr dirty="0" sz="3000" spc="-390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000" spc="-245" b="1">
                <a:solidFill>
                  <a:srgbClr val="5D6CBD"/>
                </a:solidFill>
                <a:latin typeface="Malgun Gothic"/>
                <a:cs typeface="Malgun Gothic"/>
              </a:rPr>
              <a:t>정보를</a:t>
            </a:r>
            <a:r>
              <a:rPr dirty="0" sz="3000" spc="-36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000" spc="-240" b="1">
                <a:solidFill>
                  <a:srgbClr val="5D6CBD"/>
                </a:solidFill>
                <a:latin typeface="Malgun Gothic"/>
                <a:cs typeface="Malgun Gothic"/>
              </a:rPr>
              <a:t>습득하기</a:t>
            </a:r>
            <a:r>
              <a:rPr dirty="0" sz="3000" spc="-39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000" spc="-229" b="1">
                <a:solidFill>
                  <a:srgbClr val="5D6CBD"/>
                </a:solidFill>
                <a:latin typeface="Malgun Gothic"/>
                <a:cs typeface="Malgun Gothic"/>
              </a:rPr>
              <a:t>쉬운</a:t>
            </a:r>
            <a:r>
              <a:rPr dirty="0" sz="3000" spc="-380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000" spc="-240" b="1">
                <a:solidFill>
                  <a:srgbClr val="5D6CBD"/>
                </a:solidFill>
                <a:latin typeface="Malgun Gothic"/>
                <a:cs typeface="Malgun Gothic"/>
              </a:rPr>
              <a:t>챗봇</a:t>
            </a:r>
            <a:r>
              <a:rPr dirty="0" sz="3000" spc="-370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000" spc="-240" b="1">
                <a:solidFill>
                  <a:srgbClr val="5D6CBD"/>
                </a:solidFill>
                <a:latin typeface="Malgun Gothic"/>
                <a:cs typeface="Malgun Gothic"/>
              </a:rPr>
              <a:t>서비스</a:t>
            </a:r>
            <a:r>
              <a:rPr dirty="0" sz="3000" spc="-38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000" spc="-170">
                <a:latin typeface="Malgun Gothic"/>
                <a:cs typeface="Malgun Gothic"/>
              </a:rPr>
              <a:t>필요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202565">
              <a:lnSpc>
                <a:spcPct val="100000"/>
              </a:lnSpc>
              <a:spcBef>
                <a:spcPts val="445"/>
              </a:spcBef>
            </a:pPr>
            <a:r>
              <a:rPr dirty="0" spc="20"/>
              <a:t>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pc="-400"/>
              <a:t>프로젝트</a:t>
            </a:r>
            <a:r>
              <a:rPr dirty="0" spc="-750"/>
              <a:t> </a:t>
            </a:r>
            <a:r>
              <a:rPr dirty="0" spc="-345"/>
              <a:t>추진</a:t>
            </a:r>
            <a:r>
              <a:rPr dirty="0" spc="-770"/>
              <a:t> </a:t>
            </a:r>
            <a:r>
              <a:rPr dirty="0" spc="-470"/>
              <a:t>배경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5965169" y="273811"/>
            <a:ext cx="161544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60">
                <a:solidFill>
                  <a:srgbClr val="5D6CBD"/>
                </a:solidFill>
                <a:latin typeface="Malgun Gothic"/>
                <a:cs typeface="Malgun Gothic"/>
              </a:rPr>
              <a:t>프로젝트</a:t>
            </a:r>
            <a:r>
              <a:rPr dirty="0" sz="2300" spc="-535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15">
                <a:solidFill>
                  <a:srgbClr val="5D6CBD"/>
                </a:solidFill>
                <a:latin typeface="Malgun Gothic"/>
                <a:cs typeface="Malgun Gothic"/>
              </a:rPr>
              <a:t>개요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927100"/>
            <a:ext cx="10769600" cy="84074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28701" y="193040"/>
            <a:ext cx="150114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5" b="1">
                <a:solidFill>
                  <a:srgbClr val="5D6CBD"/>
                </a:solidFill>
                <a:latin typeface="Malgun Gothic"/>
                <a:cs typeface="Malgun Gothic"/>
              </a:rPr>
              <a:t>Full</a:t>
            </a:r>
            <a:r>
              <a:rPr dirty="0" sz="3000" spc="-75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000" spc="-85" b="1">
                <a:solidFill>
                  <a:srgbClr val="5D6CBD"/>
                </a:solidFill>
                <a:latin typeface="Malgun Gothic"/>
                <a:cs typeface="Malgun Gothic"/>
              </a:rPr>
              <a:t>code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7491963" y="9697191"/>
            <a:ext cx="417195" cy="61595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2200" spc="-740">
                <a:solidFill>
                  <a:srgbClr val="9E9E9E"/>
                </a:solidFill>
                <a:latin typeface="Malgun Gothic"/>
                <a:cs typeface="Malgun Gothic"/>
              </a:rPr>
              <a:t>4</a:t>
            </a:r>
            <a:r>
              <a:rPr dirty="0" baseline="-35353" sz="3300" spc="-652">
                <a:solidFill>
                  <a:srgbClr val="9E9E9E"/>
                </a:solidFill>
                <a:latin typeface="Malgun Gothic"/>
                <a:cs typeface="Malgun Gothic"/>
              </a:rPr>
              <a:t>4</a:t>
            </a:r>
            <a:r>
              <a:rPr dirty="0" sz="2200" spc="-735">
                <a:solidFill>
                  <a:srgbClr val="9E9E9E"/>
                </a:solidFill>
                <a:latin typeface="Malgun Gothic"/>
                <a:cs typeface="Malgun Gothic"/>
              </a:rPr>
              <a:t>8</a:t>
            </a:r>
            <a:r>
              <a:rPr dirty="0" baseline="-35353" sz="3300" spc="37">
                <a:solidFill>
                  <a:srgbClr val="9E9E9E"/>
                </a:solidFill>
                <a:latin typeface="Malgun Gothic"/>
                <a:cs typeface="Malgun Gothic"/>
              </a:rPr>
              <a:t>9</a:t>
            </a:r>
            <a:endParaRPr baseline="-35353" sz="3300">
              <a:latin typeface="Malgun Gothic"/>
              <a:cs typeface="Malgun Gothic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69313" y="4599178"/>
            <a:ext cx="15132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35">
                <a:latin typeface="Malgun Gothic"/>
                <a:cs typeface="Malgun Gothic"/>
              </a:rPr>
              <a:t>챗봇</a:t>
            </a:r>
            <a:r>
              <a:rPr dirty="0" sz="3000" spc="-385">
                <a:latin typeface="Malgun Gothic"/>
                <a:cs typeface="Malgun Gothic"/>
              </a:rPr>
              <a:t> </a:t>
            </a:r>
            <a:r>
              <a:rPr dirty="0" sz="3000" spc="-215">
                <a:latin typeface="Malgun Gothic"/>
                <a:cs typeface="Malgun Gothic"/>
              </a:rPr>
              <a:t>구현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927100"/>
            <a:ext cx="12014200" cy="84074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28701" y="193040"/>
            <a:ext cx="150114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5" b="1">
                <a:solidFill>
                  <a:srgbClr val="5D6CBD"/>
                </a:solidFill>
                <a:latin typeface="Malgun Gothic"/>
                <a:cs typeface="Malgun Gothic"/>
              </a:rPr>
              <a:t>Full</a:t>
            </a:r>
            <a:r>
              <a:rPr dirty="0" sz="3000" spc="-75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000" spc="-85" b="1">
                <a:solidFill>
                  <a:srgbClr val="5D6CBD"/>
                </a:solidFill>
                <a:latin typeface="Malgun Gothic"/>
                <a:cs typeface="Malgun Gothic"/>
              </a:rPr>
              <a:t>code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7490439" y="9697191"/>
            <a:ext cx="416559" cy="61595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2200" spc="-720">
                <a:solidFill>
                  <a:srgbClr val="9E9E9E"/>
                </a:solidFill>
                <a:latin typeface="Malgun Gothic"/>
                <a:cs typeface="Malgun Gothic"/>
              </a:rPr>
              <a:t>4</a:t>
            </a:r>
            <a:r>
              <a:rPr dirty="0" baseline="-35353" sz="3300" spc="-690">
                <a:solidFill>
                  <a:srgbClr val="9E9E9E"/>
                </a:solidFill>
                <a:latin typeface="Malgun Gothic"/>
                <a:cs typeface="Malgun Gothic"/>
              </a:rPr>
              <a:t>5</a:t>
            </a:r>
            <a:r>
              <a:rPr dirty="0" sz="2200" spc="-730">
                <a:solidFill>
                  <a:srgbClr val="9E9E9E"/>
                </a:solidFill>
                <a:latin typeface="Malgun Gothic"/>
                <a:cs typeface="Malgun Gothic"/>
              </a:rPr>
              <a:t>9</a:t>
            </a:r>
            <a:r>
              <a:rPr dirty="0" baseline="-35353" sz="3300" spc="22">
                <a:solidFill>
                  <a:srgbClr val="9E9E9E"/>
                </a:solidFill>
                <a:latin typeface="Malgun Gothic"/>
                <a:cs typeface="Malgun Gothic"/>
              </a:rPr>
              <a:t>0</a:t>
            </a:r>
            <a:endParaRPr baseline="-35353" sz="3300">
              <a:latin typeface="Malgun Gothic"/>
              <a:cs typeface="Malgun Gothic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69313" y="4599178"/>
            <a:ext cx="15132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35">
                <a:latin typeface="Malgun Gothic"/>
                <a:cs typeface="Malgun Gothic"/>
              </a:rPr>
              <a:t>챗봇</a:t>
            </a:r>
            <a:r>
              <a:rPr dirty="0" sz="3000" spc="-385">
                <a:latin typeface="Malgun Gothic"/>
                <a:cs typeface="Malgun Gothic"/>
              </a:rPr>
              <a:t> </a:t>
            </a:r>
            <a:r>
              <a:rPr dirty="0" sz="3000" spc="-215">
                <a:latin typeface="Malgun Gothic"/>
                <a:cs typeface="Malgun Gothic"/>
              </a:rPr>
              <a:t>구현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927100"/>
            <a:ext cx="12014200" cy="84709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28701" y="193040"/>
            <a:ext cx="150114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5" b="1">
                <a:solidFill>
                  <a:srgbClr val="5D6CBD"/>
                </a:solidFill>
                <a:latin typeface="Malgun Gothic"/>
                <a:cs typeface="Malgun Gothic"/>
              </a:rPr>
              <a:t>Full</a:t>
            </a:r>
            <a:r>
              <a:rPr dirty="0" sz="3000" spc="-75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000" spc="-85" b="1">
                <a:solidFill>
                  <a:srgbClr val="5D6CBD"/>
                </a:solidFill>
                <a:latin typeface="Malgun Gothic"/>
                <a:cs typeface="Malgun Gothic"/>
              </a:rPr>
              <a:t>code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7491963" y="9697191"/>
            <a:ext cx="415925" cy="61595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2200" spc="-725">
                <a:solidFill>
                  <a:srgbClr val="9E9E9E"/>
                </a:solidFill>
                <a:latin typeface="Malgun Gothic"/>
                <a:cs typeface="Malgun Gothic"/>
              </a:rPr>
              <a:t>5</a:t>
            </a:r>
            <a:r>
              <a:rPr dirty="0" baseline="-35353" sz="3300" spc="-690">
                <a:solidFill>
                  <a:srgbClr val="9E9E9E"/>
                </a:solidFill>
                <a:latin typeface="Malgun Gothic"/>
                <a:cs typeface="Malgun Gothic"/>
              </a:rPr>
              <a:t>5</a:t>
            </a:r>
            <a:r>
              <a:rPr dirty="0" sz="2200" spc="-725">
                <a:solidFill>
                  <a:srgbClr val="9E9E9E"/>
                </a:solidFill>
                <a:latin typeface="Malgun Gothic"/>
                <a:cs typeface="Malgun Gothic"/>
              </a:rPr>
              <a:t>0</a:t>
            </a:r>
            <a:r>
              <a:rPr dirty="0" baseline="-35353" sz="3300" spc="22">
                <a:solidFill>
                  <a:srgbClr val="9E9E9E"/>
                </a:solidFill>
                <a:latin typeface="Malgun Gothic"/>
                <a:cs typeface="Malgun Gothic"/>
              </a:rPr>
              <a:t>1</a:t>
            </a:r>
            <a:endParaRPr baseline="-35353" sz="3300">
              <a:latin typeface="Malgun Gothic"/>
              <a:cs typeface="Malgun Gothic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69313" y="4599178"/>
            <a:ext cx="15132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35">
                <a:latin typeface="Malgun Gothic"/>
                <a:cs typeface="Malgun Gothic"/>
              </a:rPr>
              <a:t>챗봇</a:t>
            </a:r>
            <a:r>
              <a:rPr dirty="0" sz="3000" spc="-385">
                <a:latin typeface="Malgun Gothic"/>
                <a:cs typeface="Malgun Gothic"/>
              </a:rPr>
              <a:t> </a:t>
            </a:r>
            <a:r>
              <a:rPr dirty="0" sz="3000" spc="-215">
                <a:latin typeface="Malgun Gothic"/>
                <a:cs typeface="Malgun Gothic"/>
              </a:rPr>
              <a:t>구현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267200" y="927100"/>
            <a:ext cx="12763500" cy="8470900"/>
            <a:chOff x="4267200" y="927100"/>
            <a:chExt cx="12763500" cy="84709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200" y="927100"/>
              <a:ext cx="5664200" cy="84709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1400" y="1282700"/>
              <a:ext cx="7099300" cy="720090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228701" y="193040"/>
            <a:ext cx="150114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5" b="1">
                <a:solidFill>
                  <a:srgbClr val="5D6CBD"/>
                </a:solidFill>
                <a:latin typeface="Malgun Gothic"/>
                <a:cs typeface="Malgun Gothic"/>
              </a:rPr>
              <a:t>Full</a:t>
            </a:r>
            <a:r>
              <a:rPr dirty="0" sz="3000" spc="-75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000" spc="-85" b="1">
                <a:solidFill>
                  <a:srgbClr val="5D6CBD"/>
                </a:solidFill>
                <a:latin typeface="Malgun Gothic"/>
                <a:cs typeface="Malgun Gothic"/>
              </a:rPr>
              <a:t>code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7491963" y="9697191"/>
            <a:ext cx="415925" cy="61595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2200" spc="-725">
                <a:solidFill>
                  <a:srgbClr val="9E9E9E"/>
                </a:solidFill>
                <a:latin typeface="Malgun Gothic"/>
                <a:cs typeface="Malgun Gothic"/>
              </a:rPr>
              <a:t>5</a:t>
            </a:r>
            <a:r>
              <a:rPr dirty="0" baseline="-35353" sz="3300" spc="-690">
                <a:solidFill>
                  <a:srgbClr val="9E9E9E"/>
                </a:solidFill>
                <a:latin typeface="Malgun Gothic"/>
                <a:cs typeface="Malgun Gothic"/>
              </a:rPr>
              <a:t>5</a:t>
            </a:r>
            <a:r>
              <a:rPr dirty="0" sz="2200" spc="-725">
                <a:solidFill>
                  <a:srgbClr val="9E9E9E"/>
                </a:solidFill>
                <a:latin typeface="Malgun Gothic"/>
                <a:cs typeface="Malgun Gothic"/>
              </a:rPr>
              <a:t>1</a:t>
            </a:r>
            <a:r>
              <a:rPr dirty="0" baseline="-35353" sz="3300" spc="22">
                <a:solidFill>
                  <a:srgbClr val="9E9E9E"/>
                </a:solidFill>
                <a:latin typeface="Malgun Gothic"/>
                <a:cs typeface="Malgun Gothic"/>
              </a:rPr>
              <a:t>2</a:t>
            </a:r>
            <a:endParaRPr baseline="-35353" sz="3300">
              <a:latin typeface="Malgun Gothic"/>
              <a:cs typeface="Malgun Gothic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69313" y="4599178"/>
            <a:ext cx="15132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35">
                <a:latin typeface="Malgun Gothic"/>
                <a:cs typeface="Malgun Gothic"/>
              </a:rPr>
              <a:t>챗봇</a:t>
            </a:r>
            <a:r>
              <a:rPr dirty="0" sz="3000" spc="-385">
                <a:latin typeface="Malgun Gothic"/>
                <a:cs typeface="Malgun Gothic"/>
              </a:rPr>
              <a:t> </a:t>
            </a:r>
            <a:r>
              <a:rPr dirty="0" sz="3000" spc="-215">
                <a:latin typeface="Malgun Gothic"/>
                <a:cs typeface="Malgun Gothic"/>
              </a:rPr>
              <a:t>구현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267200" y="1790700"/>
            <a:ext cx="13347700" cy="6172200"/>
            <a:chOff x="4267200" y="1790700"/>
            <a:chExt cx="13347700" cy="6172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200" y="1790700"/>
              <a:ext cx="6045200" cy="61722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9700" y="3213100"/>
              <a:ext cx="7315200" cy="38608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701" y="193040"/>
            <a:ext cx="15011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Full</a:t>
            </a:r>
            <a:r>
              <a:rPr dirty="0" spc="-755"/>
              <a:t> </a:t>
            </a:r>
            <a:r>
              <a:rPr dirty="0" spc="-85"/>
              <a:t>code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53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560019" y="4600702"/>
            <a:ext cx="31362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Malgun Gothic"/>
                <a:cs typeface="Malgun Gothic"/>
              </a:rPr>
              <a:t>Django</a:t>
            </a:r>
            <a:r>
              <a:rPr dirty="0" sz="3000" spc="-340">
                <a:latin typeface="Malgun Gothic"/>
                <a:cs typeface="Malgun Gothic"/>
              </a:rPr>
              <a:t> </a:t>
            </a:r>
            <a:r>
              <a:rPr dirty="0" sz="3000" spc="-10">
                <a:latin typeface="Malgun Gothic"/>
                <a:cs typeface="Malgun Gothic"/>
              </a:rPr>
              <a:t>prototype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254753" y="1145793"/>
            <a:ext cx="288607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Malgun Gothic"/>
                <a:cs typeface="Malgun Gothic"/>
              </a:rPr>
              <a:t>advisor/views.py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1790700"/>
            <a:ext cx="10883900" cy="7200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701" y="193040"/>
            <a:ext cx="15011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Full</a:t>
            </a:r>
            <a:r>
              <a:rPr dirty="0" spc="-755"/>
              <a:t> </a:t>
            </a:r>
            <a:r>
              <a:rPr dirty="0" spc="-85"/>
              <a:t>code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54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60019" y="4600702"/>
            <a:ext cx="31362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Malgun Gothic"/>
                <a:cs typeface="Malgun Gothic"/>
              </a:rPr>
              <a:t>Django</a:t>
            </a:r>
            <a:r>
              <a:rPr dirty="0" sz="3000" spc="-340">
                <a:latin typeface="Malgun Gothic"/>
                <a:cs typeface="Malgun Gothic"/>
              </a:rPr>
              <a:t> </a:t>
            </a:r>
            <a:r>
              <a:rPr dirty="0" sz="3000" spc="-10">
                <a:latin typeface="Malgun Gothic"/>
                <a:cs typeface="Malgun Gothic"/>
              </a:rPr>
              <a:t>prototype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254753" y="1145793"/>
            <a:ext cx="48501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Malgun Gothic"/>
                <a:cs typeface="Malgun Gothic"/>
              </a:rPr>
              <a:t>advisor/financial_advisor.py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1790700"/>
            <a:ext cx="12585700" cy="7391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701" y="193040"/>
            <a:ext cx="15011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Full</a:t>
            </a:r>
            <a:r>
              <a:rPr dirty="0" spc="-755"/>
              <a:t> </a:t>
            </a:r>
            <a:r>
              <a:rPr dirty="0" spc="-85"/>
              <a:t>code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55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60019" y="4600702"/>
            <a:ext cx="31362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Malgun Gothic"/>
                <a:cs typeface="Malgun Gothic"/>
              </a:rPr>
              <a:t>Django</a:t>
            </a:r>
            <a:r>
              <a:rPr dirty="0" sz="3000" spc="-340">
                <a:latin typeface="Malgun Gothic"/>
                <a:cs typeface="Malgun Gothic"/>
              </a:rPr>
              <a:t> </a:t>
            </a:r>
            <a:r>
              <a:rPr dirty="0" sz="3000" spc="-10">
                <a:latin typeface="Malgun Gothic"/>
                <a:cs typeface="Malgun Gothic"/>
              </a:rPr>
              <a:t>prototype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254753" y="1145793"/>
            <a:ext cx="48501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Malgun Gothic"/>
                <a:cs typeface="Malgun Gothic"/>
              </a:rPr>
              <a:t>advisor/financial_advisor.py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1727200"/>
            <a:ext cx="11582400" cy="7708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701" y="193040"/>
            <a:ext cx="15011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Full</a:t>
            </a:r>
            <a:r>
              <a:rPr dirty="0" spc="-755"/>
              <a:t> </a:t>
            </a:r>
            <a:r>
              <a:rPr dirty="0" spc="-85"/>
              <a:t>code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56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60019" y="4600702"/>
            <a:ext cx="31362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Malgun Gothic"/>
                <a:cs typeface="Malgun Gothic"/>
              </a:rPr>
              <a:t>Django</a:t>
            </a:r>
            <a:r>
              <a:rPr dirty="0" sz="3000" spc="-340">
                <a:latin typeface="Malgun Gothic"/>
                <a:cs typeface="Malgun Gothic"/>
              </a:rPr>
              <a:t> </a:t>
            </a:r>
            <a:r>
              <a:rPr dirty="0" sz="3000" spc="-10">
                <a:latin typeface="Malgun Gothic"/>
                <a:cs typeface="Malgun Gothic"/>
              </a:rPr>
              <a:t>prototype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254753" y="1145793"/>
            <a:ext cx="48501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Malgun Gothic"/>
                <a:cs typeface="Malgun Gothic"/>
              </a:rPr>
              <a:t>advisor/financial_advisor.py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2959100"/>
            <a:ext cx="10274300" cy="5600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701" y="193040"/>
            <a:ext cx="15011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Full</a:t>
            </a:r>
            <a:r>
              <a:rPr dirty="0" spc="-755"/>
              <a:t> </a:t>
            </a:r>
            <a:r>
              <a:rPr dirty="0" spc="-85"/>
              <a:t>code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445"/>
              </a:spcBef>
            </a:pPr>
            <a:r>
              <a:rPr dirty="0" spc="45"/>
              <a:t>57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60019" y="4600702"/>
            <a:ext cx="31362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Malgun Gothic"/>
                <a:cs typeface="Malgun Gothic"/>
              </a:rPr>
              <a:t>Django</a:t>
            </a:r>
            <a:r>
              <a:rPr dirty="0" sz="3000" spc="-340">
                <a:latin typeface="Malgun Gothic"/>
                <a:cs typeface="Malgun Gothic"/>
              </a:rPr>
              <a:t> </a:t>
            </a:r>
            <a:r>
              <a:rPr dirty="0" sz="3000" spc="-10">
                <a:latin typeface="Malgun Gothic"/>
                <a:cs typeface="Malgun Gothic"/>
              </a:rPr>
              <a:t>prototype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254753" y="2428747"/>
            <a:ext cx="48501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Malgun Gothic"/>
                <a:cs typeface="Malgun Gothic"/>
              </a:rPr>
              <a:t>advisor/financial_advisor.py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4000" y="-2"/>
            <a:ext cx="9144000" cy="10287000"/>
            <a:chOff x="9144000" y="-2"/>
            <a:chExt cx="9144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45100" y="-2"/>
              <a:ext cx="342900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0" y="1028697"/>
              <a:ext cx="8801100" cy="9258296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813003" y="4551171"/>
            <a:ext cx="6333490" cy="3328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4000"/>
              </a:lnSpc>
              <a:spcBef>
                <a:spcPts val="100"/>
              </a:spcBef>
            </a:pPr>
            <a:r>
              <a:rPr dirty="0" sz="4500" spc="-355" b="1">
                <a:latin typeface="Malgun Gothic"/>
                <a:cs typeface="Malgun Gothic"/>
              </a:rPr>
              <a:t>미국</a:t>
            </a:r>
            <a:r>
              <a:rPr dirty="0" sz="4500" spc="-570" b="1">
                <a:latin typeface="Malgun Gothic"/>
                <a:cs typeface="Malgun Gothic"/>
              </a:rPr>
              <a:t> </a:t>
            </a:r>
            <a:r>
              <a:rPr dirty="0" sz="4500" spc="-360" b="1">
                <a:latin typeface="Malgun Gothic"/>
                <a:cs typeface="Malgun Gothic"/>
              </a:rPr>
              <a:t>주식</a:t>
            </a:r>
            <a:r>
              <a:rPr dirty="0" sz="4500" spc="-555" b="1">
                <a:latin typeface="Malgun Gothic"/>
                <a:cs typeface="Malgun Gothic"/>
              </a:rPr>
              <a:t> </a:t>
            </a:r>
            <a:r>
              <a:rPr dirty="0" sz="4500" spc="-360" b="1">
                <a:latin typeface="Malgun Gothic"/>
                <a:cs typeface="Malgun Gothic"/>
              </a:rPr>
              <a:t>초보자를</a:t>
            </a:r>
            <a:r>
              <a:rPr dirty="0" sz="4500" spc="-555" b="1">
                <a:latin typeface="Malgun Gothic"/>
                <a:cs typeface="Malgun Gothic"/>
              </a:rPr>
              <a:t> </a:t>
            </a:r>
            <a:r>
              <a:rPr dirty="0" sz="4500" spc="-375" b="1">
                <a:latin typeface="Malgun Gothic"/>
                <a:cs typeface="Malgun Gothic"/>
              </a:rPr>
              <a:t>위한 </a:t>
            </a:r>
            <a:r>
              <a:rPr dirty="0" sz="4500" spc="-360" b="1">
                <a:latin typeface="Malgun Gothic"/>
                <a:cs typeface="Malgun Gothic"/>
              </a:rPr>
              <a:t>맞춤형</a:t>
            </a:r>
            <a:r>
              <a:rPr dirty="0" sz="4500" spc="-565" b="1">
                <a:latin typeface="Malgun Gothic"/>
                <a:cs typeface="Malgun Gothic"/>
              </a:rPr>
              <a:t> </a:t>
            </a:r>
            <a:r>
              <a:rPr dirty="0" sz="4500" spc="-360" b="1">
                <a:latin typeface="Malgun Gothic"/>
                <a:cs typeface="Malgun Gothic"/>
              </a:rPr>
              <a:t>주식</a:t>
            </a:r>
            <a:r>
              <a:rPr dirty="0" sz="4500" spc="-555" b="1">
                <a:latin typeface="Malgun Gothic"/>
                <a:cs typeface="Malgun Gothic"/>
              </a:rPr>
              <a:t> </a:t>
            </a:r>
            <a:r>
              <a:rPr dirty="0" sz="4500" spc="-360" b="1">
                <a:latin typeface="Malgun Gothic"/>
                <a:cs typeface="Malgun Gothic"/>
              </a:rPr>
              <a:t>정보</a:t>
            </a:r>
            <a:r>
              <a:rPr dirty="0" sz="4500" spc="-565" b="1">
                <a:latin typeface="Malgun Gothic"/>
                <a:cs typeface="Malgun Gothic"/>
              </a:rPr>
              <a:t> </a:t>
            </a:r>
            <a:r>
              <a:rPr dirty="0" sz="4500" spc="-360" b="1">
                <a:latin typeface="Malgun Gothic"/>
                <a:cs typeface="Malgun Gothic"/>
              </a:rPr>
              <a:t>제공</a:t>
            </a:r>
            <a:r>
              <a:rPr dirty="0" sz="4500" spc="-570" b="1">
                <a:latin typeface="Malgun Gothic"/>
                <a:cs typeface="Malgun Gothic"/>
              </a:rPr>
              <a:t> </a:t>
            </a:r>
            <a:r>
              <a:rPr dirty="0" sz="4500" spc="-370" b="1">
                <a:latin typeface="Malgun Gothic"/>
                <a:cs typeface="Malgun Gothic"/>
              </a:rPr>
              <a:t>챗봇</a:t>
            </a:r>
            <a:endParaRPr sz="4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815"/>
              </a:spcBef>
            </a:pPr>
            <a:r>
              <a:rPr dirty="0" sz="9000" spc="-745" b="1">
                <a:solidFill>
                  <a:srgbClr val="5D6CBD"/>
                </a:solidFill>
                <a:latin typeface="Malgun Gothic"/>
                <a:cs typeface="Malgun Gothic"/>
              </a:rPr>
              <a:t>미정이</a:t>
            </a:r>
            <a:endParaRPr sz="9000">
              <a:latin typeface="Malgun Gothic"/>
              <a:cs typeface="Malgun Gothic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-2"/>
            <a:ext cx="17945099" cy="1028699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9487661" y="5027406"/>
            <a:ext cx="7574280" cy="2473960"/>
          </a:xfrm>
          <a:prstGeom prst="rect">
            <a:avLst/>
          </a:prstGeom>
        </p:spPr>
        <p:txBody>
          <a:bodyPr wrap="square" lIns="0" tIns="1174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dirty="0" sz="3000" spc="-25" b="1">
                <a:latin typeface="Malgun Gothic"/>
                <a:cs typeface="Malgun Gothic"/>
              </a:rPr>
              <a:t>목표</a:t>
            </a:r>
            <a:endParaRPr sz="3000">
              <a:latin typeface="Malgun Gothic"/>
              <a:cs typeface="Malgun Gothic"/>
            </a:endParaRPr>
          </a:p>
          <a:p>
            <a:pPr marL="355600" marR="585470" indent="-342900">
              <a:lnSpc>
                <a:spcPts val="3720"/>
              </a:lnSpc>
              <a:spcBef>
                <a:spcPts val="210"/>
              </a:spcBef>
              <a:buFont typeface="Tahoma"/>
              <a:buChar char="●"/>
              <a:tabLst>
                <a:tab pos="355600" algn="l"/>
              </a:tabLst>
            </a:pPr>
            <a:r>
              <a:rPr dirty="0" sz="2500" spc="-229">
                <a:latin typeface="Malgun Gothic"/>
                <a:cs typeface="Malgun Gothic"/>
              </a:rPr>
              <a:t>미국</a:t>
            </a:r>
            <a:r>
              <a:rPr dirty="0" sz="2500" spc="-315">
                <a:latin typeface="Malgun Gothic"/>
                <a:cs typeface="Malgun Gothic"/>
              </a:rPr>
              <a:t> </a:t>
            </a:r>
            <a:r>
              <a:rPr dirty="0" sz="2500" spc="-235">
                <a:latin typeface="Malgun Gothic"/>
                <a:cs typeface="Malgun Gothic"/>
              </a:rPr>
              <a:t>주식</a:t>
            </a:r>
            <a:r>
              <a:rPr dirty="0" sz="2500" spc="-300">
                <a:latin typeface="Malgun Gothic"/>
                <a:cs typeface="Malgun Gothic"/>
              </a:rPr>
              <a:t> </a:t>
            </a:r>
            <a:r>
              <a:rPr dirty="0" sz="2500" spc="-235">
                <a:latin typeface="Malgun Gothic"/>
                <a:cs typeface="Malgun Gothic"/>
              </a:rPr>
              <a:t>초보자에게</a:t>
            </a:r>
            <a:r>
              <a:rPr dirty="0" sz="2500" spc="-275">
                <a:latin typeface="Malgun Gothic"/>
                <a:cs typeface="Malgun Gothic"/>
              </a:rPr>
              <a:t> </a:t>
            </a:r>
            <a:r>
              <a:rPr dirty="0" sz="2500" spc="-235">
                <a:latin typeface="Malgun Gothic"/>
                <a:cs typeface="Malgun Gothic"/>
              </a:rPr>
              <a:t>주식</a:t>
            </a:r>
            <a:r>
              <a:rPr dirty="0" sz="2500" spc="-305">
                <a:latin typeface="Malgun Gothic"/>
                <a:cs typeface="Malgun Gothic"/>
              </a:rPr>
              <a:t> </a:t>
            </a:r>
            <a:r>
              <a:rPr dirty="0" sz="2500" spc="-235">
                <a:latin typeface="Malgun Gothic"/>
                <a:cs typeface="Malgun Gothic"/>
              </a:rPr>
              <a:t>용어를</a:t>
            </a:r>
            <a:r>
              <a:rPr dirty="0" sz="2500" spc="-295">
                <a:latin typeface="Malgun Gothic"/>
                <a:cs typeface="Malgun Gothic"/>
              </a:rPr>
              <a:t> </a:t>
            </a:r>
            <a:r>
              <a:rPr dirty="0" sz="2500" spc="-235">
                <a:latin typeface="Malgun Gothic"/>
                <a:cs typeface="Malgun Gothic"/>
              </a:rPr>
              <a:t>챗봇을</a:t>
            </a:r>
            <a:r>
              <a:rPr dirty="0" sz="2500" spc="-295">
                <a:latin typeface="Malgun Gothic"/>
                <a:cs typeface="Malgun Gothic"/>
              </a:rPr>
              <a:t> </a:t>
            </a:r>
            <a:r>
              <a:rPr dirty="0" sz="2500" spc="-235">
                <a:latin typeface="Malgun Gothic"/>
                <a:cs typeface="Malgun Gothic"/>
              </a:rPr>
              <a:t>통해</a:t>
            </a:r>
            <a:r>
              <a:rPr dirty="0" sz="2500" spc="-290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쉽게 </a:t>
            </a:r>
            <a:r>
              <a:rPr dirty="0" sz="2500" spc="-235">
                <a:latin typeface="Malgun Gothic"/>
                <a:cs typeface="Malgun Gothic"/>
              </a:rPr>
              <a:t>설명함으로써</a:t>
            </a:r>
            <a:r>
              <a:rPr dirty="0" sz="2500" spc="-260">
                <a:latin typeface="Malgun Gothic"/>
                <a:cs typeface="Malgun Gothic"/>
              </a:rPr>
              <a:t> </a:t>
            </a:r>
            <a:r>
              <a:rPr dirty="0" sz="2500" spc="-235">
                <a:latin typeface="Malgun Gothic"/>
                <a:cs typeface="Malgun Gothic"/>
              </a:rPr>
              <a:t>접근성을</a:t>
            </a:r>
            <a:r>
              <a:rPr dirty="0" sz="2500" spc="-280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낮춤</a:t>
            </a:r>
            <a:endParaRPr sz="2500">
              <a:latin typeface="Malgun Gothic"/>
              <a:cs typeface="Malgun Gothic"/>
            </a:endParaRPr>
          </a:p>
          <a:p>
            <a:pPr marL="355600" marR="5080" indent="-342900">
              <a:lnSpc>
                <a:spcPts val="3720"/>
              </a:lnSpc>
              <a:buFont typeface="Tahoma"/>
              <a:buChar char="●"/>
              <a:tabLst>
                <a:tab pos="355600" algn="l"/>
              </a:tabLst>
            </a:pPr>
            <a:r>
              <a:rPr dirty="0" sz="2500" spc="-235">
                <a:latin typeface="Malgun Gothic"/>
                <a:cs typeface="Malgun Gothic"/>
              </a:rPr>
              <a:t>주식</a:t>
            </a:r>
            <a:r>
              <a:rPr dirty="0" sz="2500" spc="-305">
                <a:latin typeface="Malgun Gothic"/>
                <a:cs typeface="Malgun Gothic"/>
              </a:rPr>
              <a:t> </a:t>
            </a:r>
            <a:r>
              <a:rPr dirty="0" sz="2500" spc="-229">
                <a:latin typeface="Malgun Gothic"/>
                <a:cs typeface="Malgun Gothic"/>
              </a:rPr>
              <a:t>시작</a:t>
            </a:r>
            <a:r>
              <a:rPr dirty="0" sz="2500" spc="-320">
                <a:latin typeface="Malgun Gothic"/>
                <a:cs typeface="Malgun Gothic"/>
              </a:rPr>
              <a:t> </a:t>
            </a:r>
            <a:r>
              <a:rPr dirty="0" sz="2500" spc="-240">
                <a:latin typeface="Malgun Gothic"/>
                <a:cs typeface="Malgun Gothic"/>
              </a:rPr>
              <a:t>방법에</a:t>
            </a:r>
            <a:r>
              <a:rPr dirty="0" sz="2500" spc="-290">
                <a:latin typeface="Malgun Gothic"/>
                <a:cs typeface="Malgun Gothic"/>
              </a:rPr>
              <a:t> </a:t>
            </a:r>
            <a:r>
              <a:rPr dirty="0" sz="2500" spc="-229">
                <a:latin typeface="Malgun Gothic"/>
                <a:cs typeface="Malgun Gothic"/>
              </a:rPr>
              <a:t>대한</a:t>
            </a:r>
            <a:r>
              <a:rPr dirty="0" sz="2500" spc="-315">
                <a:latin typeface="Malgun Gothic"/>
                <a:cs typeface="Malgun Gothic"/>
              </a:rPr>
              <a:t> </a:t>
            </a:r>
            <a:r>
              <a:rPr dirty="0" sz="2500" spc="-235">
                <a:latin typeface="Malgun Gothic"/>
                <a:cs typeface="Malgun Gothic"/>
              </a:rPr>
              <a:t>정보를</a:t>
            </a:r>
            <a:r>
              <a:rPr dirty="0" sz="2500" spc="-300">
                <a:latin typeface="Malgun Gothic"/>
                <a:cs typeface="Malgun Gothic"/>
              </a:rPr>
              <a:t> </a:t>
            </a:r>
            <a:r>
              <a:rPr dirty="0" sz="2500" spc="-225">
                <a:latin typeface="Malgun Gothic"/>
                <a:cs typeface="Malgun Gothic"/>
              </a:rPr>
              <a:t>제공함으로써</a:t>
            </a:r>
            <a:r>
              <a:rPr dirty="0" sz="2500" spc="-295">
                <a:latin typeface="Malgun Gothic"/>
                <a:cs typeface="Malgun Gothic"/>
              </a:rPr>
              <a:t> </a:t>
            </a:r>
            <a:r>
              <a:rPr dirty="0" sz="2500" spc="-235">
                <a:latin typeface="Malgun Gothic"/>
                <a:cs typeface="Malgun Gothic"/>
              </a:rPr>
              <a:t>건강한</a:t>
            </a:r>
            <a:r>
              <a:rPr dirty="0" sz="2500" spc="-295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투자 장려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487661" y="8061962"/>
            <a:ext cx="7908925" cy="1717039"/>
          </a:xfrm>
          <a:prstGeom prst="rect">
            <a:avLst/>
          </a:prstGeom>
        </p:spPr>
        <p:txBody>
          <a:bodyPr wrap="square" lIns="0" tIns="2203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dirty="0" sz="3000" spc="-235" b="1">
                <a:latin typeface="Malgun Gothic"/>
                <a:cs typeface="Malgun Gothic"/>
              </a:rPr>
              <a:t>활용</a:t>
            </a:r>
            <a:r>
              <a:rPr dirty="0" sz="3000" spc="-385" b="1">
                <a:latin typeface="Malgun Gothic"/>
                <a:cs typeface="Malgun Gothic"/>
              </a:rPr>
              <a:t> </a:t>
            </a:r>
            <a:r>
              <a:rPr dirty="0" sz="3000" spc="-25" b="1">
                <a:latin typeface="Malgun Gothic"/>
                <a:cs typeface="Malgun Gothic"/>
              </a:rPr>
              <a:t>도구</a:t>
            </a:r>
            <a:endParaRPr sz="3000">
              <a:latin typeface="Malgun Gothic"/>
              <a:cs typeface="Malgun Gothic"/>
            </a:endParaRPr>
          </a:p>
          <a:p>
            <a:pPr marL="12700" marR="5080">
              <a:lnSpc>
                <a:spcPct val="124000"/>
              </a:lnSpc>
              <a:spcBef>
                <a:spcPts val="640"/>
              </a:spcBef>
            </a:pPr>
            <a:r>
              <a:rPr dirty="0" sz="2500" spc="-65">
                <a:latin typeface="Malgun Gothic"/>
                <a:cs typeface="Malgun Gothic"/>
              </a:rPr>
              <a:t>OpenAI,</a:t>
            </a:r>
            <a:r>
              <a:rPr dirty="0" sz="2500" spc="-114">
                <a:latin typeface="Malgun Gothic"/>
                <a:cs typeface="Malgun Gothic"/>
              </a:rPr>
              <a:t> </a:t>
            </a:r>
            <a:r>
              <a:rPr dirty="0" sz="2500" spc="-10">
                <a:latin typeface="Malgun Gothic"/>
                <a:cs typeface="Malgun Gothic"/>
              </a:rPr>
              <a:t>torch,</a:t>
            </a:r>
            <a:r>
              <a:rPr dirty="0" sz="2500" spc="-105">
                <a:latin typeface="Malgun Gothic"/>
                <a:cs typeface="Malgun Gothic"/>
              </a:rPr>
              <a:t> </a:t>
            </a:r>
            <a:r>
              <a:rPr dirty="0" sz="2500" spc="-10">
                <a:latin typeface="Malgun Gothic"/>
                <a:cs typeface="Malgun Gothic"/>
              </a:rPr>
              <a:t>tensorflow,</a:t>
            </a:r>
            <a:r>
              <a:rPr dirty="0" sz="2500" spc="-65">
                <a:latin typeface="Malgun Gothic"/>
                <a:cs typeface="Malgun Gothic"/>
              </a:rPr>
              <a:t> </a:t>
            </a:r>
            <a:r>
              <a:rPr dirty="0" sz="2500" spc="-55">
                <a:latin typeface="Malgun Gothic"/>
                <a:cs typeface="Malgun Gothic"/>
              </a:rPr>
              <a:t>MLP-</a:t>
            </a:r>
            <a:r>
              <a:rPr dirty="0" sz="2500">
                <a:latin typeface="Malgun Gothic"/>
                <a:cs typeface="Malgun Gothic"/>
              </a:rPr>
              <a:t>KTLim/llama-3-</a:t>
            </a:r>
            <a:r>
              <a:rPr dirty="0" sz="2500" spc="-10">
                <a:latin typeface="Malgun Gothic"/>
                <a:cs typeface="Malgun Gothic"/>
              </a:rPr>
              <a:t>Korean- </a:t>
            </a:r>
            <a:r>
              <a:rPr dirty="0" sz="2500">
                <a:latin typeface="Malgun Gothic"/>
                <a:cs typeface="Malgun Gothic"/>
              </a:rPr>
              <a:t>Bllossom-8B,</a:t>
            </a:r>
            <a:r>
              <a:rPr dirty="0" sz="2500" spc="-80">
                <a:latin typeface="Malgun Gothic"/>
                <a:cs typeface="Malgun Gothic"/>
              </a:rPr>
              <a:t> </a:t>
            </a:r>
            <a:r>
              <a:rPr dirty="0" sz="2500" spc="-20">
                <a:latin typeface="Malgun Gothic"/>
                <a:cs typeface="Malgun Gothic"/>
              </a:rPr>
              <a:t>Unsloth,</a:t>
            </a:r>
            <a:r>
              <a:rPr dirty="0" sz="2500" spc="-100">
                <a:latin typeface="Malgun Gothic"/>
                <a:cs typeface="Malgun Gothic"/>
              </a:rPr>
              <a:t> </a:t>
            </a:r>
            <a:r>
              <a:rPr dirty="0" sz="2500" spc="-10">
                <a:latin typeface="Malgun Gothic"/>
                <a:cs typeface="Malgun Gothic"/>
              </a:rPr>
              <a:t>litelim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487661" y="1092095"/>
            <a:ext cx="7284720" cy="3304540"/>
          </a:xfrm>
          <a:prstGeom prst="rect">
            <a:avLst/>
          </a:prstGeom>
        </p:spPr>
        <p:txBody>
          <a:bodyPr wrap="square" lIns="0" tIns="204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dirty="0" sz="3000" spc="-240" b="1">
                <a:latin typeface="Malgun Gothic"/>
                <a:cs typeface="Malgun Gothic"/>
              </a:rPr>
              <a:t>챗봇</a:t>
            </a:r>
            <a:r>
              <a:rPr dirty="0" sz="3000" spc="-375" b="1">
                <a:latin typeface="Malgun Gothic"/>
                <a:cs typeface="Malgun Gothic"/>
              </a:rPr>
              <a:t> </a:t>
            </a:r>
            <a:r>
              <a:rPr dirty="0" sz="3000" spc="-235" b="1">
                <a:latin typeface="Malgun Gothic"/>
                <a:cs typeface="Malgun Gothic"/>
              </a:rPr>
              <a:t>선정</a:t>
            </a:r>
            <a:r>
              <a:rPr dirty="0" sz="3000" spc="-400" b="1">
                <a:latin typeface="Malgun Gothic"/>
                <a:cs typeface="Malgun Gothic"/>
              </a:rPr>
              <a:t> </a:t>
            </a:r>
            <a:r>
              <a:rPr dirty="0" sz="3000" spc="-25" b="1">
                <a:latin typeface="Malgun Gothic"/>
                <a:cs typeface="Malgun Gothic"/>
              </a:rPr>
              <a:t>이유</a:t>
            </a:r>
            <a:endParaRPr sz="3000">
              <a:latin typeface="Malgun Gothic"/>
              <a:cs typeface="Malgun Gothic"/>
            </a:endParaRPr>
          </a:p>
          <a:p>
            <a:pPr marL="354965" indent="-342265">
              <a:lnSpc>
                <a:spcPct val="100000"/>
              </a:lnSpc>
              <a:spcBef>
                <a:spcPts val="1250"/>
              </a:spcBef>
              <a:buFont typeface="Tahoma"/>
              <a:buChar char="●"/>
              <a:tabLst>
                <a:tab pos="354965" algn="l"/>
              </a:tabLst>
            </a:pPr>
            <a:r>
              <a:rPr dirty="0" sz="2500" spc="-235">
                <a:latin typeface="Malgun Gothic"/>
                <a:cs typeface="Malgun Gothic"/>
              </a:rPr>
              <a:t>맞춤형</a:t>
            </a:r>
            <a:r>
              <a:rPr dirty="0" sz="2500" spc="-295">
                <a:latin typeface="Malgun Gothic"/>
                <a:cs typeface="Malgun Gothic"/>
              </a:rPr>
              <a:t> </a:t>
            </a:r>
            <a:r>
              <a:rPr dirty="0" sz="2500" spc="-235">
                <a:latin typeface="Malgun Gothic"/>
                <a:cs typeface="Malgun Gothic"/>
              </a:rPr>
              <a:t>정보</a:t>
            </a:r>
            <a:r>
              <a:rPr dirty="0" sz="2500" spc="-305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제공</a:t>
            </a:r>
            <a:endParaRPr sz="2500">
              <a:latin typeface="Malgun Gothic"/>
              <a:cs typeface="Malgun Gothic"/>
            </a:endParaRPr>
          </a:p>
          <a:p>
            <a:pPr lvl="1" marL="513080" indent="-157480">
              <a:lnSpc>
                <a:spcPct val="100000"/>
              </a:lnSpc>
              <a:spcBef>
                <a:spcPts val="660"/>
              </a:spcBef>
              <a:buChar char="-"/>
              <a:tabLst>
                <a:tab pos="513080" algn="l"/>
              </a:tabLst>
            </a:pPr>
            <a:r>
              <a:rPr dirty="0" sz="2000" spc="-165">
                <a:latin typeface="Malgun Gothic"/>
                <a:cs typeface="Malgun Gothic"/>
              </a:rPr>
              <a:t>초보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투자자가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이해하기</a:t>
            </a:r>
            <a:r>
              <a:rPr dirty="0" sz="2000" spc="-27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쉬운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뉴스</a:t>
            </a:r>
            <a:r>
              <a:rPr dirty="0" sz="2000" spc="-270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요약</a:t>
            </a:r>
            <a:r>
              <a:rPr dirty="0" sz="2000" spc="-25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및</a:t>
            </a:r>
            <a:r>
              <a:rPr dirty="0" sz="2000" spc="-24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주요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투자</a:t>
            </a:r>
            <a:r>
              <a:rPr dirty="0" sz="2000" spc="-27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지표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25">
                <a:latin typeface="Malgun Gothic"/>
                <a:cs typeface="Malgun Gothic"/>
              </a:rPr>
              <a:t>제공</a:t>
            </a:r>
            <a:endParaRPr sz="2000">
              <a:latin typeface="Malgun Gothic"/>
              <a:cs typeface="Malgun Gothic"/>
            </a:endParaRPr>
          </a:p>
          <a:p>
            <a:pPr marL="354965" indent="-342265">
              <a:lnSpc>
                <a:spcPct val="100000"/>
              </a:lnSpc>
              <a:spcBef>
                <a:spcPts val="640"/>
              </a:spcBef>
              <a:buFont typeface="Tahoma"/>
              <a:buChar char="●"/>
              <a:tabLst>
                <a:tab pos="354965" algn="l"/>
              </a:tabLst>
            </a:pPr>
            <a:r>
              <a:rPr dirty="0" sz="2500" spc="-235">
                <a:latin typeface="Malgun Gothic"/>
                <a:cs typeface="Malgun Gothic"/>
              </a:rPr>
              <a:t>금융</a:t>
            </a:r>
            <a:r>
              <a:rPr dirty="0" sz="2500" spc="-305">
                <a:latin typeface="Malgun Gothic"/>
                <a:cs typeface="Malgun Gothic"/>
              </a:rPr>
              <a:t> </a:t>
            </a:r>
            <a:r>
              <a:rPr dirty="0" sz="2500" spc="-229">
                <a:latin typeface="Malgun Gothic"/>
                <a:cs typeface="Malgun Gothic"/>
              </a:rPr>
              <a:t>지식</a:t>
            </a:r>
            <a:r>
              <a:rPr dirty="0" sz="2500" spc="-325">
                <a:latin typeface="Malgun Gothic"/>
                <a:cs typeface="Malgun Gothic"/>
              </a:rPr>
              <a:t> </a:t>
            </a:r>
            <a:r>
              <a:rPr dirty="0" sz="2500" spc="-229">
                <a:latin typeface="Malgun Gothic"/>
                <a:cs typeface="Malgun Gothic"/>
              </a:rPr>
              <a:t>습득</a:t>
            </a:r>
            <a:r>
              <a:rPr dirty="0" sz="2500" spc="-300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지원</a:t>
            </a:r>
            <a:endParaRPr sz="2500">
              <a:latin typeface="Malgun Gothic"/>
              <a:cs typeface="Malgun Gothic"/>
            </a:endParaRPr>
          </a:p>
          <a:p>
            <a:pPr lvl="1" marL="513080" indent="-157480">
              <a:lnSpc>
                <a:spcPct val="100000"/>
              </a:lnSpc>
              <a:spcBef>
                <a:spcPts val="655"/>
              </a:spcBef>
              <a:buChar char="-"/>
              <a:tabLst>
                <a:tab pos="513080" algn="l"/>
              </a:tabLst>
            </a:pPr>
            <a:r>
              <a:rPr dirty="0" sz="2000" spc="-160">
                <a:latin typeface="Malgun Gothic"/>
                <a:cs typeface="Malgun Gothic"/>
              </a:rPr>
              <a:t>실시간</a:t>
            </a:r>
            <a:r>
              <a:rPr dirty="0" sz="2000" spc="-28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대화형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인터페이스를</a:t>
            </a:r>
            <a:r>
              <a:rPr dirty="0" sz="2000" spc="-300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통해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복잡한</a:t>
            </a:r>
            <a:r>
              <a:rPr dirty="0" sz="2000" spc="-270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개념을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간단히</a:t>
            </a:r>
            <a:r>
              <a:rPr dirty="0" sz="2000" spc="-270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학습</a:t>
            </a:r>
            <a:r>
              <a:rPr dirty="0" sz="2000" spc="-275">
                <a:latin typeface="Malgun Gothic"/>
                <a:cs typeface="Malgun Gothic"/>
              </a:rPr>
              <a:t> </a:t>
            </a:r>
            <a:r>
              <a:rPr dirty="0" sz="2000" spc="-55">
                <a:latin typeface="Malgun Gothic"/>
                <a:cs typeface="Malgun Gothic"/>
              </a:rPr>
              <a:t>가능</a:t>
            </a:r>
            <a:endParaRPr sz="2000">
              <a:latin typeface="Malgun Gothic"/>
              <a:cs typeface="Malgun Gothic"/>
            </a:endParaRPr>
          </a:p>
          <a:p>
            <a:pPr marL="354965" indent="-342265">
              <a:lnSpc>
                <a:spcPct val="100000"/>
              </a:lnSpc>
              <a:spcBef>
                <a:spcPts val="640"/>
              </a:spcBef>
              <a:buFont typeface="Tahoma"/>
              <a:buChar char="●"/>
              <a:tabLst>
                <a:tab pos="354965" algn="l"/>
              </a:tabLst>
            </a:pPr>
            <a:r>
              <a:rPr dirty="0" sz="2500" spc="-229">
                <a:latin typeface="Malgun Gothic"/>
                <a:cs typeface="Malgun Gothic"/>
              </a:rPr>
              <a:t>대화형</a:t>
            </a:r>
            <a:r>
              <a:rPr dirty="0" sz="2500" spc="-315">
                <a:latin typeface="Malgun Gothic"/>
                <a:cs typeface="Malgun Gothic"/>
              </a:rPr>
              <a:t> </a:t>
            </a:r>
            <a:r>
              <a:rPr dirty="0" sz="2500" spc="-229">
                <a:latin typeface="Malgun Gothic"/>
                <a:cs typeface="Malgun Gothic"/>
              </a:rPr>
              <a:t>탐색</a:t>
            </a:r>
            <a:r>
              <a:rPr dirty="0" sz="2500" spc="-305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강화</a:t>
            </a:r>
            <a:endParaRPr sz="2500">
              <a:latin typeface="Malgun Gothic"/>
              <a:cs typeface="Malgun Gothic"/>
            </a:endParaRPr>
          </a:p>
          <a:p>
            <a:pPr lvl="1" marL="513080" indent="-157480">
              <a:lnSpc>
                <a:spcPct val="100000"/>
              </a:lnSpc>
              <a:spcBef>
                <a:spcPts val="660"/>
              </a:spcBef>
              <a:buChar char="-"/>
              <a:tabLst>
                <a:tab pos="513080" algn="l"/>
              </a:tabLst>
            </a:pPr>
            <a:r>
              <a:rPr dirty="0" sz="2000" spc="-45">
                <a:latin typeface="Malgun Gothic"/>
                <a:cs typeface="Malgun Gothic"/>
              </a:rPr>
              <a:t>LLM</a:t>
            </a:r>
            <a:r>
              <a:rPr dirty="0" sz="2000" spc="-23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기반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문답을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통해</a:t>
            </a:r>
            <a:r>
              <a:rPr dirty="0" sz="2000" spc="-275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사용자가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원하는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170">
                <a:latin typeface="Malgun Gothic"/>
                <a:cs typeface="Malgun Gothic"/>
              </a:rPr>
              <a:t>정보를</a:t>
            </a:r>
            <a:r>
              <a:rPr dirty="0" sz="2000" spc="-250">
                <a:latin typeface="Malgun Gothic"/>
                <a:cs typeface="Malgun Gothic"/>
              </a:rPr>
              <a:t> </a:t>
            </a:r>
            <a:r>
              <a:rPr dirty="0" sz="2000" spc="-165">
                <a:latin typeface="Malgun Gothic"/>
                <a:cs typeface="Malgun Gothic"/>
              </a:rPr>
              <a:t>쉽게</a:t>
            </a:r>
            <a:r>
              <a:rPr dirty="0" sz="2000" spc="-245">
                <a:latin typeface="Malgun Gothic"/>
                <a:cs typeface="Malgun Gothic"/>
              </a:rPr>
              <a:t> </a:t>
            </a:r>
            <a:r>
              <a:rPr dirty="0" sz="2000" spc="-160">
                <a:latin typeface="Malgun Gothic"/>
                <a:cs typeface="Malgun Gothic"/>
              </a:rPr>
              <a:t>탐색</a:t>
            </a:r>
            <a:r>
              <a:rPr dirty="0" sz="2000" spc="-250">
                <a:latin typeface="Malgun Gothic"/>
                <a:cs typeface="Malgun Gothic"/>
              </a:rPr>
              <a:t> </a:t>
            </a:r>
            <a:r>
              <a:rPr dirty="0" sz="2000" spc="-25">
                <a:latin typeface="Malgun Gothic"/>
                <a:cs typeface="Malgun Gothic"/>
              </a:rPr>
              <a:t>가능</a:t>
            </a:r>
            <a:endParaRPr sz="2000">
              <a:latin typeface="Malgun Gothic"/>
              <a:cs typeface="Malgun Gothic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6300" y="1778000"/>
            <a:ext cx="2971800" cy="276860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571601" y="217169"/>
            <a:ext cx="205105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400" b="1">
                <a:solidFill>
                  <a:srgbClr val="5D6CBD"/>
                </a:solidFill>
                <a:latin typeface="Malgun Gothic"/>
                <a:cs typeface="Malgun Gothic"/>
              </a:rPr>
              <a:t>프로젝트</a:t>
            </a:r>
            <a:r>
              <a:rPr dirty="0" sz="3000" spc="-73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000" spc="-470" b="1">
                <a:solidFill>
                  <a:srgbClr val="5D6CBD"/>
                </a:solidFill>
                <a:latin typeface="Malgun Gothic"/>
                <a:cs typeface="Malgun Gothic"/>
              </a:rPr>
              <a:t>소개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202565">
              <a:lnSpc>
                <a:spcPct val="100000"/>
              </a:lnSpc>
              <a:spcBef>
                <a:spcPts val="445"/>
              </a:spcBef>
            </a:pPr>
            <a:r>
              <a:rPr dirty="0" spc="20"/>
              <a:t>5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5965169" y="273811"/>
            <a:ext cx="161544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60">
                <a:solidFill>
                  <a:srgbClr val="5D6CBD"/>
                </a:solidFill>
                <a:latin typeface="Malgun Gothic"/>
                <a:cs typeface="Malgun Gothic"/>
              </a:rPr>
              <a:t>프로젝트</a:t>
            </a:r>
            <a:r>
              <a:rPr dirty="0" sz="2300" spc="-535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15">
                <a:solidFill>
                  <a:srgbClr val="5D6CBD"/>
                </a:solidFill>
                <a:latin typeface="Malgun Gothic"/>
                <a:cs typeface="Malgun Gothic"/>
              </a:rPr>
              <a:t>개요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4373" y="1263776"/>
            <a:ext cx="31978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25">
                <a:solidFill>
                  <a:srgbClr val="000000"/>
                </a:solidFill>
              </a:rPr>
              <a:t>TEAM</a:t>
            </a:r>
            <a:r>
              <a:rPr dirty="0" sz="4000" spc="-850">
                <a:solidFill>
                  <a:srgbClr val="000000"/>
                </a:solidFill>
              </a:rPr>
              <a:t> </a:t>
            </a:r>
            <a:r>
              <a:rPr dirty="0" sz="4000" spc="-525">
                <a:solidFill>
                  <a:srgbClr val="000000"/>
                </a:solidFill>
              </a:rPr>
              <a:t>남녀공학</a:t>
            </a:r>
            <a:endParaRPr sz="400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0200" y="2197100"/>
            <a:ext cx="2400300" cy="24003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103234" y="4310552"/>
            <a:ext cx="2071370" cy="1524635"/>
          </a:xfrm>
          <a:prstGeom prst="rect">
            <a:avLst/>
          </a:prstGeom>
        </p:spPr>
        <p:txBody>
          <a:bodyPr wrap="square" lIns="0" tIns="132080" rIns="0" bIns="0" rtlCol="0" vert="horz">
            <a:spAutoFit/>
          </a:bodyPr>
          <a:lstStyle/>
          <a:p>
            <a:pPr marL="37465">
              <a:lnSpc>
                <a:spcPct val="100000"/>
              </a:lnSpc>
              <a:spcBef>
                <a:spcPts val="1040"/>
              </a:spcBef>
            </a:pPr>
            <a:r>
              <a:rPr dirty="0" sz="3500" spc="-385" b="1">
                <a:solidFill>
                  <a:srgbClr val="5D6CBD"/>
                </a:solidFill>
                <a:latin typeface="Malgun Gothic"/>
                <a:cs typeface="Malgun Gothic"/>
              </a:rPr>
              <a:t>팀장</a:t>
            </a:r>
            <a:r>
              <a:rPr dirty="0" sz="3500" spc="-82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500" spc="-445">
                <a:latin typeface="Malgun Gothic"/>
                <a:cs typeface="Malgun Gothic"/>
              </a:rPr>
              <a:t>모현진</a:t>
            </a:r>
            <a:endParaRPr sz="3500">
              <a:latin typeface="Malgun Gothic"/>
              <a:cs typeface="Malgun Gothic"/>
            </a:endParaRPr>
          </a:p>
          <a:p>
            <a:pPr marL="354965" indent="-342265">
              <a:lnSpc>
                <a:spcPct val="100000"/>
              </a:lnSpc>
              <a:spcBef>
                <a:spcPts val="665"/>
              </a:spcBef>
              <a:buFont typeface="Tahoma"/>
              <a:buChar char="●"/>
              <a:tabLst>
                <a:tab pos="354965" algn="l"/>
              </a:tabLst>
            </a:pPr>
            <a:r>
              <a:rPr dirty="0" sz="2500" spc="-225">
                <a:latin typeface="Malgun Gothic"/>
                <a:cs typeface="Malgun Gothic"/>
              </a:rPr>
              <a:t>서비스</a:t>
            </a:r>
            <a:r>
              <a:rPr dirty="0" sz="2500" spc="-315">
                <a:latin typeface="Malgun Gothic"/>
                <a:cs typeface="Malgun Gothic"/>
              </a:rPr>
              <a:t> </a:t>
            </a:r>
            <a:r>
              <a:rPr dirty="0" sz="2500" spc="-35">
                <a:latin typeface="Malgun Gothic"/>
                <a:cs typeface="Malgun Gothic"/>
              </a:rPr>
              <a:t>기획</a:t>
            </a:r>
            <a:endParaRPr sz="2500">
              <a:latin typeface="Malgun Gothic"/>
              <a:cs typeface="Malgun Gothic"/>
            </a:endParaRPr>
          </a:p>
          <a:p>
            <a:pPr marL="354965" indent="-342265">
              <a:lnSpc>
                <a:spcPct val="100000"/>
              </a:lnSpc>
              <a:buFont typeface="Tahoma"/>
              <a:buChar char="●"/>
              <a:tabLst>
                <a:tab pos="354965" algn="l"/>
              </a:tabLst>
            </a:pPr>
            <a:r>
              <a:rPr dirty="0" sz="2500" spc="-25">
                <a:latin typeface="Malgun Gothic"/>
                <a:cs typeface="Malgun Gothic"/>
              </a:rPr>
              <a:t>디자인</a:t>
            </a:r>
            <a:endParaRPr sz="2500">
              <a:latin typeface="Malgun Gothic"/>
              <a:cs typeface="Malgun Gothic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97100" y="5448300"/>
            <a:ext cx="2171700" cy="234950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4932913" y="7714532"/>
            <a:ext cx="2099945" cy="1525270"/>
          </a:xfrm>
          <a:prstGeom prst="rect">
            <a:avLst/>
          </a:prstGeom>
        </p:spPr>
        <p:txBody>
          <a:bodyPr wrap="square" lIns="0" tIns="132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dirty="0" sz="3500" spc="-385" b="1">
                <a:solidFill>
                  <a:srgbClr val="5D6CBD"/>
                </a:solidFill>
                <a:latin typeface="Malgun Gothic"/>
                <a:cs typeface="Malgun Gothic"/>
              </a:rPr>
              <a:t>팀원</a:t>
            </a:r>
            <a:r>
              <a:rPr dirty="0" sz="3500" spc="-82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500" spc="-305">
                <a:latin typeface="Malgun Gothic"/>
                <a:cs typeface="Malgun Gothic"/>
              </a:rPr>
              <a:t>구교준</a:t>
            </a:r>
            <a:endParaRPr sz="3500">
              <a:latin typeface="Malgun Gothic"/>
              <a:cs typeface="Malgun Gothic"/>
            </a:endParaRPr>
          </a:p>
          <a:p>
            <a:pPr marL="422275" indent="-342900">
              <a:lnSpc>
                <a:spcPct val="100000"/>
              </a:lnSpc>
              <a:spcBef>
                <a:spcPts val="665"/>
              </a:spcBef>
              <a:buFont typeface="Tahoma"/>
              <a:buChar char="●"/>
              <a:tabLst>
                <a:tab pos="422275" algn="l"/>
              </a:tabLst>
            </a:pPr>
            <a:r>
              <a:rPr dirty="0" sz="2500" spc="-225">
                <a:latin typeface="Malgun Gothic"/>
                <a:cs typeface="Malgun Gothic"/>
              </a:rPr>
              <a:t>서비스</a:t>
            </a:r>
            <a:r>
              <a:rPr dirty="0" sz="2500" spc="-320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기획</a:t>
            </a:r>
            <a:endParaRPr sz="2500">
              <a:latin typeface="Malgun Gothic"/>
              <a:cs typeface="Malgun Gothic"/>
            </a:endParaRPr>
          </a:p>
          <a:p>
            <a:pPr marL="422275" indent="-342900">
              <a:lnSpc>
                <a:spcPct val="100000"/>
              </a:lnSpc>
              <a:buFont typeface="Tahoma"/>
              <a:buChar char="●"/>
              <a:tabLst>
                <a:tab pos="422275" algn="l"/>
              </a:tabLst>
            </a:pPr>
            <a:r>
              <a:rPr dirty="0" sz="2500" spc="-225">
                <a:latin typeface="Malgun Gothic"/>
                <a:cs typeface="Malgun Gothic"/>
              </a:rPr>
              <a:t>산출물</a:t>
            </a:r>
            <a:r>
              <a:rPr dirty="0" sz="2500" spc="-325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제작</a:t>
            </a:r>
            <a:endParaRPr sz="2500">
              <a:latin typeface="Malgun Gothic"/>
              <a:cs typeface="Malgun Gothic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36200" y="5638800"/>
            <a:ext cx="2400300" cy="217170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0364216" y="7683386"/>
            <a:ext cx="2121535" cy="1556385"/>
          </a:xfrm>
          <a:prstGeom prst="rect">
            <a:avLst/>
          </a:prstGeom>
        </p:spPr>
        <p:txBody>
          <a:bodyPr wrap="square" lIns="0" tIns="1504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85"/>
              </a:spcBef>
            </a:pPr>
            <a:r>
              <a:rPr dirty="0" sz="3500" spc="-385" b="1">
                <a:solidFill>
                  <a:srgbClr val="5D6CBD"/>
                </a:solidFill>
                <a:latin typeface="Malgun Gothic"/>
                <a:cs typeface="Malgun Gothic"/>
              </a:rPr>
              <a:t>팀원</a:t>
            </a:r>
            <a:r>
              <a:rPr dirty="0" sz="3500" spc="-83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500" spc="-305">
                <a:latin typeface="Malgun Gothic"/>
                <a:cs typeface="Malgun Gothic"/>
              </a:rPr>
              <a:t>배혜원</a:t>
            </a:r>
            <a:endParaRPr sz="3500">
              <a:latin typeface="Malgun Gothic"/>
              <a:cs typeface="Malgun Gothic"/>
            </a:endParaRPr>
          </a:p>
          <a:p>
            <a:pPr marL="354965" indent="-342265">
              <a:lnSpc>
                <a:spcPct val="100000"/>
              </a:lnSpc>
              <a:spcBef>
                <a:spcPts val="765"/>
              </a:spcBef>
              <a:buFont typeface="Tahoma"/>
              <a:buChar char="●"/>
              <a:tabLst>
                <a:tab pos="354965" algn="l"/>
              </a:tabLst>
            </a:pPr>
            <a:r>
              <a:rPr dirty="0" sz="2500" spc="-225">
                <a:latin typeface="Malgun Gothic"/>
                <a:cs typeface="Malgun Gothic"/>
              </a:rPr>
              <a:t>서비스</a:t>
            </a:r>
            <a:r>
              <a:rPr dirty="0" sz="2500" spc="-320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기획</a:t>
            </a:r>
            <a:endParaRPr sz="2500">
              <a:latin typeface="Malgun Gothic"/>
              <a:cs typeface="Malgun Gothic"/>
            </a:endParaRPr>
          </a:p>
          <a:p>
            <a:pPr marL="354965" indent="-342265">
              <a:lnSpc>
                <a:spcPct val="100000"/>
              </a:lnSpc>
              <a:buFont typeface="Tahoma"/>
              <a:buChar char="●"/>
              <a:tabLst>
                <a:tab pos="354965" algn="l"/>
              </a:tabLst>
            </a:pPr>
            <a:r>
              <a:rPr dirty="0" sz="2500" spc="-25">
                <a:latin typeface="Malgun Gothic"/>
                <a:cs typeface="Malgun Gothic"/>
              </a:rPr>
              <a:t>디자인</a:t>
            </a:r>
            <a:endParaRPr sz="2500">
              <a:latin typeface="Malgun Gothic"/>
              <a:cs typeface="Malgun Gothic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3000" y="5562600"/>
            <a:ext cx="2438400" cy="243840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155903" y="7686817"/>
            <a:ext cx="2234565" cy="1463675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151130">
              <a:lnSpc>
                <a:spcPct val="100000"/>
              </a:lnSpc>
              <a:spcBef>
                <a:spcPts val="760"/>
              </a:spcBef>
            </a:pPr>
            <a:r>
              <a:rPr dirty="0" sz="3500" spc="-385" b="1">
                <a:solidFill>
                  <a:srgbClr val="5D6CBD"/>
                </a:solidFill>
                <a:latin typeface="Malgun Gothic"/>
                <a:cs typeface="Malgun Gothic"/>
              </a:rPr>
              <a:t>팀원</a:t>
            </a:r>
            <a:r>
              <a:rPr dirty="0" sz="3500" spc="-835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500" spc="-310">
                <a:latin typeface="Malgun Gothic"/>
                <a:cs typeface="Malgun Gothic"/>
              </a:rPr>
              <a:t>김규현</a:t>
            </a:r>
            <a:endParaRPr sz="3500">
              <a:latin typeface="Malgun Gothic"/>
              <a:cs typeface="Malgun Gothic"/>
            </a:endParaRPr>
          </a:p>
          <a:p>
            <a:pPr marL="354965" indent="-342265">
              <a:lnSpc>
                <a:spcPct val="100000"/>
              </a:lnSpc>
              <a:spcBef>
                <a:spcPts val="459"/>
              </a:spcBef>
              <a:buFont typeface="Tahoma"/>
              <a:buChar char="●"/>
              <a:tabLst>
                <a:tab pos="354965" algn="l"/>
              </a:tabLst>
            </a:pPr>
            <a:r>
              <a:rPr dirty="0" sz="2500" spc="-235">
                <a:latin typeface="Malgun Gothic"/>
                <a:cs typeface="Malgun Gothic"/>
              </a:rPr>
              <a:t>아키텍처</a:t>
            </a:r>
            <a:r>
              <a:rPr dirty="0" sz="2500" spc="-285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설계</a:t>
            </a:r>
            <a:endParaRPr sz="2500">
              <a:latin typeface="Malgun Gothic"/>
              <a:cs typeface="Malgun Gothic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Tahoma"/>
              <a:buChar char="●"/>
              <a:tabLst>
                <a:tab pos="354965" algn="l"/>
              </a:tabLst>
            </a:pPr>
            <a:r>
              <a:rPr dirty="0" sz="2500" spc="-25">
                <a:latin typeface="Malgun Gothic"/>
                <a:cs typeface="Malgun Gothic"/>
              </a:rPr>
              <a:t>개발</a:t>
            </a:r>
            <a:endParaRPr sz="2500">
              <a:latin typeface="Malgun Gothic"/>
              <a:cs typeface="Malgun Gothic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64200" y="5613400"/>
            <a:ext cx="2438400" cy="243840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702934" y="7707266"/>
            <a:ext cx="2211705" cy="1494155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187960">
              <a:lnSpc>
                <a:spcPct val="100000"/>
              </a:lnSpc>
              <a:spcBef>
                <a:spcPts val="894"/>
              </a:spcBef>
            </a:pPr>
            <a:r>
              <a:rPr dirty="0" sz="3500" spc="-385" b="1">
                <a:solidFill>
                  <a:srgbClr val="5D6CBD"/>
                </a:solidFill>
                <a:latin typeface="Malgun Gothic"/>
                <a:cs typeface="Malgun Gothic"/>
              </a:rPr>
              <a:t>팀원</a:t>
            </a:r>
            <a:r>
              <a:rPr dirty="0" sz="3500" spc="-819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500" spc="-505">
                <a:latin typeface="Malgun Gothic"/>
                <a:cs typeface="Malgun Gothic"/>
              </a:rPr>
              <a:t>이지우</a:t>
            </a:r>
            <a:endParaRPr sz="3500">
              <a:latin typeface="Malgun Gothic"/>
              <a:cs typeface="Malgun Gothic"/>
            </a:endParaRPr>
          </a:p>
          <a:p>
            <a:pPr marL="354965" indent="-342265">
              <a:lnSpc>
                <a:spcPct val="100000"/>
              </a:lnSpc>
              <a:spcBef>
                <a:spcPts val="565"/>
              </a:spcBef>
              <a:buFont typeface="Tahoma"/>
              <a:buChar char="●"/>
              <a:tabLst>
                <a:tab pos="354965" algn="l"/>
              </a:tabLst>
            </a:pPr>
            <a:r>
              <a:rPr dirty="0" sz="2500" spc="-235">
                <a:latin typeface="Malgun Gothic"/>
                <a:cs typeface="Malgun Gothic"/>
              </a:rPr>
              <a:t>아키텍처</a:t>
            </a:r>
            <a:r>
              <a:rPr dirty="0" sz="2500" spc="-285">
                <a:latin typeface="Malgun Gothic"/>
                <a:cs typeface="Malgun Gothic"/>
              </a:rPr>
              <a:t> </a:t>
            </a:r>
            <a:r>
              <a:rPr dirty="0" sz="2500" spc="-40">
                <a:latin typeface="Malgun Gothic"/>
                <a:cs typeface="Malgun Gothic"/>
              </a:rPr>
              <a:t>설계</a:t>
            </a:r>
            <a:endParaRPr sz="2500">
              <a:latin typeface="Malgun Gothic"/>
              <a:cs typeface="Malgun Gothic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Tahoma"/>
              <a:buChar char="●"/>
              <a:tabLst>
                <a:tab pos="354965" algn="l"/>
              </a:tabLst>
            </a:pPr>
            <a:r>
              <a:rPr dirty="0" sz="2500" spc="-25">
                <a:latin typeface="Malgun Gothic"/>
                <a:cs typeface="Malgun Gothic"/>
              </a:rPr>
              <a:t>개발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202565">
              <a:lnSpc>
                <a:spcPct val="100000"/>
              </a:lnSpc>
              <a:spcBef>
                <a:spcPts val="445"/>
              </a:spcBef>
            </a:pPr>
            <a:r>
              <a:rPr dirty="0" spc="20"/>
              <a:t>6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571601" y="217169"/>
            <a:ext cx="107378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40" b="1">
                <a:solidFill>
                  <a:srgbClr val="5D6CBD"/>
                </a:solidFill>
                <a:latin typeface="Malgun Gothic"/>
                <a:cs typeface="Malgun Gothic"/>
              </a:rPr>
              <a:t>팀</a:t>
            </a:r>
            <a:r>
              <a:rPr dirty="0" sz="3000" spc="-780" b="1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3000" spc="-470" b="1">
                <a:solidFill>
                  <a:srgbClr val="5D6CBD"/>
                </a:solidFill>
                <a:latin typeface="Malgun Gothic"/>
                <a:cs typeface="Malgun Gothic"/>
              </a:rPr>
              <a:t>소개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5965169" y="273811"/>
            <a:ext cx="161544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60">
                <a:solidFill>
                  <a:srgbClr val="5D6CBD"/>
                </a:solidFill>
                <a:latin typeface="Malgun Gothic"/>
                <a:cs typeface="Malgun Gothic"/>
              </a:rPr>
              <a:t>프로젝트</a:t>
            </a:r>
            <a:r>
              <a:rPr dirty="0" sz="2300" spc="-535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15">
                <a:solidFill>
                  <a:srgbClr val="5D6CBD"/>
                </a:solidFill>
                <a:latin typeface="Malgun Gothic"/>
                <a:cs typeface="Malgun Gothic"/>
              </a:rPr>
              <a:t>개요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"/>
            <a:ext cx="18288000" cy="10287000"/>
            <a:chOff x="0" y="-2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099" y="1447799"/>
              <a:ext cx="16675100" cy="763270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571601" y="218693"/>
            <a:ext cx="81534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30" b="1">
                <a:solidFill>
                  <a:srgbClr val="5D6CBD"/>
                </a:solidFill>
                <a:latin typeface="Malgun Gothic"/>
                <a:cs typeface="Malgun Gothic"/>
              </a:rPr>
              <a:t>WBS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202565">
              <a:lnSpc>
                <a:spcPct val="100000"/>
              </a:lnSpc>
              <a:spcBef>
                <a:spcPts val="445"/>
              </a:spcBef>
            </a:pPr>
            <a:r>
              <a:rPr dirty="0" spc="20"/>
              <a:t>7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5965169" y="273811"/>
            <a:ext cx="161544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60">
                <a:solidFill>
                  <a:srgbClr val="5D6CBD"/>
                </a:solidFill>
                <a:latin typeface="Malgun Gothic"/>
                <a:cs typeface="Malgun Gothic"/>
              </a:rPr>
              <a:t>프로젝트</a:t>
            </a:r>
            <a:r>
              <a:rPr dirty="0" sz="2300" spc="-535">
                <a:solidFill>
                  <a:srgbClr val="5D6CBD"/>
                </a:solidFill>
                <a:latin typeface="Malgun Gothic"/>
                <a:cs typeface="Malgun Gothic"/>
              </a:rPr>
              <a:t> </a:t>
            </a:r>
            <a:r>
              <a:rPr dirty="0" sz="2300" spc="-315">
                <a:solidFill>
                  <a:srgbClr val="5D6CBD"/>
                </a:solidFill>
                <a:latin typeface="Malgun Gothic"/>
                <a:cs typeface="Malgun Gothic"/>
              </a:rPr>
              <a:t>개요</a:t>
            </a:r>
            <a:endParaRPr sz="2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400" y="3759200"/>
            <a:ext cx="1219200" cy="1219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29321" y="5254193"/>
            <a:ext cx="3281045" cy="1092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0" spc="-830"/>
              <a:t>사전</a:t>
            </a:r>
            <a:r>
              <a:rPr dirty="0" sz="7000" spc="-1685"/>
              <a:t> </a:t>
            </a:r>
            <a:r>
              <a:rPr dirty="0" sz="7000" spc="-1060"/>
              <a:t>조사</a:t>
            </a:r>
            <a:endParaRPr sz="7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202565">
              <a:lnSpc>
                <a:spcPct val="100000"/>
              </a:lnSpc>
              <a:spcBef>
                <a:spcPts val="445"/>
              </a:spcBef>
            </a:pPr>
            <a:r>
              <a:rPr dirty="0" spc="20"/>
              <a:t>8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8924290" y="3901821"/>
            <a:ext cx="441959" cy="863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0" spc="10" b="1">
                <a:solidFill>
                  <a:srgbClr val="5D6CBD"/>
                </a:solidFill>
                <a:latin typeface="Malgun Gothic"/>
                <a:cs typeface="Malgun Gothic"/>
              </a:rPr>
              <a:t>2</a:t>
            </a:r>
            <a:endParaRPr sz="55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2025-01-11T03:09:13Z</dcterms:created>
  <dcterms:modified xsi:type="dcterms:W3CDTF">2025-01-11T03:09:13Z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2024-11-28T00:00:00Z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2025-01-11T00:00:00Z</vt:filetime>
  </property>
  <property fmtid="{D5CDD505-2E9C-101B-9397-08002B2CF9AE}" pid="5" name="Producer">
    <vt:lpwstr>Microsoft® PowerPoint® Microsoft 365용</vt:lpwstr>
  </property>
</Properties>
</file>